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301" r:id="rId3"/>
    <p:sldId id="338" r:id="rId4"/>
    <p:sldId id="273" r:id="rId5"/>
    <p:sldId id="339" r:id="rId6"/>
    <p:sldId id="340" r:id="rId7"/>
    <p:sldId id="341" r:id="rId8"/>
    <p:sldId id="274" r:id="rId9"/>
    <p:sldId id="342" r:id="rId10"/>
    <p:sldId id="303" r:id="rId11"/>
    <p:sldId id="343" r:id="rId12"/>
    <p:sldId id="344" r:id="rId13"/>
    <p:sldId id="345" r:id="rId14"/>
    <p:sldId id="346" r:id="rId15"/>
    <p:sldId id="302" r:id="rId16"/>
    <p:sldId id="347" r:id="rId17"/>
    <p:sldId id="348" r:id="rId18"/>
    <p:sldId id="275" r:id="rId19"/>
    <p:sldId id="276" r:id="rId20"/>
    <p:sldId id="349" r:id="rId21"/>
    <p:sldId id="278" r:id="rId22"/>
    <p:sldId id="304" r:id="rId23"/>
    <p:sldId id="305" r:id="rId24"/>
    <p:sldId id="306" r:id="rId25"/>
    <p:sldId id="307" r:id="rId26"/>
    <p:sldId id="350" r:id="rId27"/>
    <p:sldId id="351" r:id="rId28"/>
    <p:sldId id="308" r:id="rId29"/>
    <p:sldId id="352" r:id="rId30"/>
    <p:sldId id="353" r:id="rId31"/>
    <p:sldId id="311" r:id="rId32"/>
    <p:sldId id="312" r:id="rId33"/>
    <p:sldId id="313" r:id="rId34"/>
    <p:sldId id="314" r:id="rId35"/>
    <p:sldId id="354" r:id="rId36"/>
    <p:sldId id="315" r:id="rId37"/>
    <p:sldId id="355" r:id="rId38"/>
    <p:sldId id="356" r:id="rId39"/>
    <p:sldId id="316" r:id="rId40"/>
    <p:sldId id="318" r:id="rId41"/>
    <p:sldId id="357" r:id="rId42"/>
    <p:sldId id="319" r:id="rId43"/>
    <p:sldId id="320" r:id="rId44"/>
    <p:sldId id="321" r:id="rId45"/>
    <p:sldId id="322" r:id="rId46"/>
    <p:sldId id="323" r:id="rId47"/>
    <p:sldId id="358" r:id="rId48"/>
    <p:sldId id="359" r:id="rId49"/>
    <p:sldId id="324" r:id="rId50"/>
    <p:sldId id="325" r:id="rId51"/>
    <p:sldId id="360" r:id="rId52"/>
    <p:sldId id="271"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63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303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1113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7689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7370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1565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951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637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059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59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5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029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12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577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267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621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232395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97106"/>
            <a:ext cx="7766936" cy="2662518"/>
          </a:xfrm>
        </p:spPr>
        <p:txBody>
          <a:bodyPr>
            <a:noAutofit/>
          </a:bodyPr>
          <a:lstStyle/>
          <a:p>
            <a:pPr algn="l"/>
            <a:r>
              <a:rPr lang="ru-RU" sz="3600" dirty="0"/>
              <a:t>Водено от общностите местно </a:t>
            </a:r>
            <a:r>
              <a:rPr lang="ru-RU" sz="3600" dirty="0" smtClean="0"/>
              <a:t>развитие - </a:t>
            </a:r>
            <a:r>
              <a:rPr lang="bg-BG" sz="3600" dirty="0" smtClean="0"/>
              <a:t>ОПРЧР</a:t>
            </a:r>
            <a:r>
              <a:rPr lang="ru-RU" sz="3600" dirty="0" smtClean="0"/>
              <a:t> 2014-2020г. в</a:t>
            </a:r>
            <a:r>
              <a:rPr lang="en-US" sz="3600" dirty="0" smtClean="0"/>
              <a:t> </a:t>
            </a:r>
            <a:r>
              <a:rPr lang="bg-BG" sz="3600" dirty="0" smtClean="0"/>
              <a:t>Стратегията на </a:t>
            </a:r>
            <a:r>
              <a:rPr lang="bg-BG" sz="3600" dirty="0"/>
              <a:t>МИГ Елин Пелин - Горна Малина </a:t>
            </a:r>
            <a:r>
              <a:rPr lang="ru-RU" sz="3600" dirty="0" smtClean="0"/>
              <a:t/>
            </a:r>
            <a:br>
              <a:rPr lang="ru-RU" sz="3600" dirty="0" smtClean="0"/>
            </a:br>
            <a:endParaRPr lang="bg-BG" sz="3600" dirty="0"/>
          </a:p>
        </p:txBody>
      </p:sp>
      <p:sp>
        <p:nvSpPr>
          <p:cNvPr id="3" name="Subtitle 2"/>
          <p:cNvSpPr>
            <a:spLocks noGrp="1"/>
          </p:cNvSpPr>
          <p:nvPr>
            <p:ph type="subTitle" idx="1"/>
          </p:nvPr>
        </p:nvSpPr>
        <p:spPr>
          <a:xfrm>
            <a:off x="1507067" y="4285129"/>
            <a:ext cx="7766936" cy="1900518"/>
          </a:xfrm>
        </p:spPr>
        <p:txBody>
          <a:bodyPr>
            <a:normAutofit/>
          </a:bodyPr>
          <a:lstStyle/>
          <a:p>
            <a:r>
              <a:rPr lang="bg-BG" dirty="0"/>
              <a:t>Местна инициативна група </a:t>
            </a:r>
            <a:r>
              <a:rPr lang="bg-BG" dirty="0" smtClean="0"/>
              <a:t>„МИГ </a:t>
            </a:r>
            <a:r>
              <a:rPr lang="bg-BG" dirty="0"/>
              <a:t>Елин Пелин - Горна Малина “</a:t>
            </a:r>
          </a:p>
          <a:p>
            <a:r>
              <a:rPr lang="bg-BG" dirty="0" smtClean="0"/>
              <a:t>Обществени обсъждания и консултиране подготовката на СМР</a:t>
            </a:r>
          </a:p>
          <a:p>
            <a:r>
              <a:rPr lang="bg-BG" dirty="0" smtClean="0"/>
              <a:t>януари, 2017 </a:t>
            </a:r>
            <a:r>
              <a:rPr lang="bg-BG" dirty="0"/>
              <a:t>г</a:t>
            </a:r>
            <a:r>
              <a:rPr lang="bg-BG" dirty="0" smtClean="0"/>
              <a:t>.</a:t>
            </a:r>
          </a:p>
          <a:p>
            <a:endParaRPr lang="bg-BG" dirty="0"/>
          </a:p>
          <a:p>
            <a:pPr algn="l"/>
            <a:endParaRPr lang="bg-BG" dirty="0"/>
          </a:p>
        </p:txBody>
      </p:sp>
      <p:pic>
        <p:nvPicPr>
          <p:cNvPr id="4" name="Picture 3" descr="http://madan.bg/files/useruploads/images/523.jpg"/>
          <p:cNvPicPr/>
          <p:nvPr/>
        </p:nvPicPr>
        <p:blipFill>
          <a:blip r:embed="rId2">
            <a:extLst>
              <a:ext uri="{28A0092B-C50C-407E-A947-70E740481C1C}">
                <a14:useLocalDpi xmlns:a14="http://schemas.microsoft.com/office/drawing/2010/main" val="0"/>
              </a:ext>
            </a:extLst>
          </a:blip>
          <a:srcRect/>
          <a:stretch>
            <a:fillRect/>
          </a:stretch>
        </p:blipFill>
        <p:spPr bwMode="auto">
          <a:xfrm>
            <a:off x="2743050" y="116392"/>
            <a:ext cx="5146040" cy="1031240"/>
          </a:xfrm>
          <a:prstGeom prst="rect">
            <a:avLst/>
          </a:prstGeom>
          <a:noFill/>
          <a:ln>
            <a:noFill/>
          </a:ln>
        </p:spPr>
      </p:pic>
    </p:spTree>
    <p:extLst>
      <p:ext uri="{BB962C8B-B14F-4D97-AF65-F5344CB8AC3E}">
        <p14:creationId xmlns:p14="http://schemas.microsoft.com/office/powerpoint/2010/main" val="229243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77500" lnSpcReduction="2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b="1" u="sng" dirty="0"/>
              <a:t>КОМПОНЕНТ 1 – Обучение на икономически неактивни и безработни лица</a:t>
            </a:r>
            <a:endParaRPr lang="bg-BG" dirty="0"/>
          </a:p>
          <a:p>
            <a:pPr marL="0" indent="0">
              <a:buNone/>
            </a:pPr>
            <a:r>
              <a:rPr lang="bg-BG" b="1" dirty="0"/>
              <a:t>За СЦ 1 (насочена към безработни лица над 30 годишна възраст):</a:t>
            </a:r>
            <a:endParaRPr lang="bg-BG" dirty="0"/>
          </a:p>
          <a:p>
            <a:pPr lvl="0"/>
            <a:r>
              <a:rPr lang="bg-BG" dirty="0"/>
              <a:t>Предоставяне на посреднически услуги на пазара на труда, активиране на неактивни лица, организиране и участие в трудови борси и др. подкрепящи услуги за заетост; </a:t>
            </a:r>
          </a:p>
          <a:p>
            <a:pPr lvl="0"/>
            <a:r>
              <a:rPr lang="bg-BG" dirty="0"/>
              <a:t>Професионално информиране и консултиране, вкл. по въпроси относно упражняването на трудови и осигурителни права; </a:t>
            </a:r>
          </a:p>
          <a:p>
            <a:pPr lvl="0"/>
            <a:r>
              <a:rPr lang="bg-BG" dirty="0"/>
              <a:t>Психологическо подпомагане; </a:t>
            </a:r>
          </a:p>
          <a:p>
            <a:pPr lvl="0"/>
            <a:r>
              <a:rPr lang="bg-BG" dirty="0"/>
              <a:t>Предоставяне на мотивационно обучение; </a:t>
            </a:r>
          </a:p>
          <a:p>
            <a:pPr lvl="0"/>
            <a:r>
              <a:rPr lang="bg-BG" dirty="0"/>
              <a:t>Предоставяне на обучение за повишаване на професионалната квалификация или придобиване на нова; </a:t>
            </a:r>
          </a:p>
          <a:p>
            <a:pPr lvl="0"/>
            <a:r>
              <a:rPr lang="bg-BG" dirty="0"/>
              <a:t>Предоставяне на обучение за придобиване на ключови компетентности; </a:t>
            </a:r>
          </a:p>
          <a:p>
            <a:pPr lvl="0"/>
            <a:r>
              <a:rPr lang="bg-BG" dirty="0"/>
              <a:t>Осигуряване на заетост след предоставяне на посреднически услуги и/или обучение; </a:t>
            </a:r>
          </a:p>
          <a:p>
            <a:pPr lvl="0"/>
            <a:r>
              <a:rPr lang="bg-BG" dirty="0"/>
              <a:t>Осигуряване на обучение по време на работа (чиракуване) и стажуване; </a:t>
            </a:r>
          </a:p>
          <a:p>
            <a:pPr lvl="0"/>
            <a:r>
              <a:rPr lang="bg-BG" dirty="0"/>
              <a:t>Предоставяне на стимули за насърчаване на мобилността на търсещи работа лица от групите в неравностойно положение на пазара на труда. </a:t>
            </a:r>
          </a:p>
          <a:p>
            <a:pPr lvl="0"/>
            <a:r>
              <a:rPr lang="bg-BG" dirty="0"/>
              <a:t>Предоставяне на стимули на работодатели за наемането на безработни лица от групите в неравностойно положение на пазара на труда. </a:t>
            </a:r>
          </a:p>
          <a:p>
            <a:pPr lvl="0"/>
            <a:r>
              <a:rPr lang="bg-BG" dirty="0"/>
              <a:t>Работа с работодателите за преодоляване на дискриминационни нагласи при наемането на представители на уязвими групи на пазара на труда, заедно с предоставянето на посреднически услуги за работодателите. </a:t>
            </a:r>
          </a:p>
          <a:p>
            <a:endParaRPr lang="ru-RU" sz="1900" b="1" dirty="0"/>
          </a:p>
          <a:p>
            <a:endParaRPr lang="en-US" dirty="0"/>
          </a:p>
        </p:txBody>
      </p:sp>
    </p:spTree>
    <p:extLst>
      <p:ext uri="{BB962C8B-B14F-4D97-AF65-F5344CB8AC3E}">
        <p14:creationId xmlns:p14="http://schemas.microsoft.com/office/powerpoint/2010/main" val="1357802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40000" lnSpcReduction="20000"/>
          </a:bodyPr>
          <a:lstStyle/>
          <a:p>
            <a:pPr marL="0" indent="0">
              <a:lnSpc>
                <a:spcPct val="80000"/>
              </a:lnSpc>
              <a:buNone/>
            </a:pPr>
            <a:r>
              <a:rPr lang="bg-BG" sz="4500" b="1" i="1" dirty="0"/>
              <a:t>Допустими </a:t>
            </a:r>
            <a:r>
              <a:rPr lang="bg-BG" sz="4500" b="1" i="1" dirty="0" smtClean="0"/>
              <a:t>дейности </a:t>
            </a:r>
            <a:r>
              <a:rPr lang="bg-BG" sz="3400" b="1" i="1" dirty="0" smtClean="0"/>
              <a:t>-</a:t>
            </a:r>
            <a:endParaRPr lang="ru-RU" sz="3400" dirty="0">
              <a:solidFill>
                <a:schemeClr val="tx1">
                  <a:lumMod val="50000"/>
                  <a:lumOff val="50000"/>
                </a:schemeClr>
              </a:solidFill>
            </a:endParaRPr>
          </a:p>
          <a:p>
            <a:pPr marL="0" indent="0">
              <a:buNone/>
            </a:pPr>
            <a:r>
              <a:rPr lang="bg-BG" sz="3300" b="1" u="sng" dirty="0"/>
              <a:t>КОМПОНЕНТ 1 – Обучение на икономически неактивни и безработни лица</a:t>
            </a:r>
            <a:endParaRPr lang="bg-BG" sz="3300" dirty="0"/>
          </a:p>
          <a:p>
            <a:pPr marL="0" indent="0">
              <a:buNone/>
            </a:pPr>
            <a:r>
              <a:rPr lang="bg-BG" sz="3300" b="1" dirty="0"/>
              <a:t>За СЦ 2 (насочена към безработни лица до 29 годишна възраст):</a:t>
            </a:r>
            <a:endParaRPr lang="bg-BG" sz="3300" dirty="0"/>
          </a:p>
          <a:p>
            <a:pPr lvl="0"/>
            <a:r>
              <a:rPr lang="bg-BG" sz="3300" dirty="0"/>
              <a:t>Предоставяне на посреднически услуги на пазара на труда, организация на трудови борси и други подкрепящи услуги за заетост; </a:t>
            </a:r>
          </a:p>
          <a:p>
            <a:pPr lvl="0"/>
            <a:r>
              <a:rPr lang="bg-BG" sz="3300" dirty="0"/>
              <a:t>Дейности за активиране на икономически неактивни младежи, които не са в образование или обучение, за включването им на пазара на труда, в т.ч. информационни кампании и събития, трудови борси, ателиета за търсене на работа и др.; </a:t>
            </a:r>
          </a:p>
          <a:p>
            <a:pPr lvl="0"/>
            <a:r>
              <a:rPr lang="bg-BG" sz="3300" dirty="0"/>
              <a:t>Професионално информиране и консултиране; психологическо подпомагане; </a:t>
            </a:r>
          </a:p>
          <a:p>
            <a:pPr lvl="0"/>
            <a:r>
              <a:rPr lang="bg-BG" sz="3300" dirty="0"/>
              <a:t>Предоставяне на обучение след регистрация като безработно лице - мотивационни обучения, обучение за придобиване на професионална квалификация, обучение за придобиване и усъвършенстване на ключови компетентности, обучения по предприемачество; </a:t>
            </a:r>
          </a:p>
          <a:p>
            <a:pPr lvl="0"/>
            <a:r>
              <a:rPr lang="bg-BG" sz="3300" dirty="0"/>
              <a:t>Осигуряване на възможност за заетост, в т.ч. обучение по време на работа (чиракуване) и стажуване, след регистрация като безработно лице; </a:t>
            </a:r>
          </a:p>
          <a:p>
            <a:pPr lvl="0"/>
            <a:r>
              <a:rPr lang="bg-BG" sz="3300" dirty="0"/>
              <a:t>Предоставяне на стимули за насърчаване на географската мобилност с цел работа; </a:t>
            </a:r>
          </a:p>
          <a:p>
            <a:pPr lvl="0"/>
            <a:r>
              <a:rPr lang="bg-BG" sz="3300" dirty="0"/>
              <a:t>Предоставяне на стимули на работодатели за наемането на безработни младежи; </a:t>
            </a:r>
          </a:p>
          <a:p>
            <a:pPr lvl="0"/>
            <a:r>
              <a:rPr lang="bg-BG" sz="3300" dirty="0"/>
              <a:t>Популяризиране и насърчаване стартирането и развитието на самостоятелна стопанска дейност и предприемачество; </a:t>
            </a:r>
          </a:p>
          <a:p>
            <a:pPr lvl="0"/>
            <a:r>
              <a:rPr lang="bg-BG" sz="3300" dirty="0"/>
              <a:t>Предоставяне на обучения за придобиване на предприемачески, управленски и бизнес умения; </a:t>
            </a:r>
          </a:p>
          <a:p>
            <a:pPr lvl="0"/>
            <a:r>
              <a:rPr lang="bg-BG" sz="3300" dirty="0"/>
              <a:t>Подпомагане разработването на бизнес идеи и насочване към финансиращи програми за стартиращи предприемачи, в т.ч. по ОП РЧР. </a:t>
            </a:r>
          </a:p>
          <a:p>
            <a:endParaRPr lang="ru-RU" sz="1900" b="1" dirty="0"/>
          </a:p>
          <a:p>
            <a:endParaRPr lang="en-US" dirty="0"/>
          </a:p>
        </p:txBody>
      </p:sp>
    </p:spTree>
    <p:extLst>
      <p:ext uri="{BB962C8B-B14F-4D97-AF65-F5344CB8AC3E}">
        <p14:creationId xmlns:p14="http://schemas.microsoft.com/office/powerpoint/2010/main" val="1729188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77500" lnSpcReduction="2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sz="2000" b="1" u="sng" dirty="0"/>
              <a:t>КОМПОНЕНТ 2 – Обучение на заети лица</a:t>
            </a:r>
            <a:endParaRPr lang="bg-BG" sz="2000" dirty="0"/>
          </a:p>
          <a:p>
            <a:pPr lvl="0"/>
            <a:r>
              <a:rPr lang="bg-BG" sz="2000" dirty="0"/>
              <a:t>Предоставяне на обучение за повишаване на професионалната квалификация и/ или за придобиване на нова; </a:t>
            </a:r>
          </a:p>
          <a:p>
            <a:pPr lvl="0"/>
            <a:r>
              <a:rPr lang="bg-BG" sz="2000" dirty="0"/>
              <a:t>Предоставяне на обучение за придобиване на ключови компетентности; </a:t>
            </a:r>
          </a:p>
          <a:p>
            <a:pPr lvl="0"/>
            <a:r>
              <a:rPr lang="bg-BG" sz="2000" dirty="0"/>
              <a:t>Осигуряване на достъп до продължаващо обучение с цел по-добра професионална реализация и повишена професионална подготовка на кадрите; </a:t>
            </a:r>
          </a:p>
          <a:p>
            <a:pPr lvl="0"/>
            <a:r>
              <a:rPr lang="bg-BG" sz="2000" dirty="0"/>
              <a:t>Осигуряване на достъп до иновативни форми за учене през целия живот; </a:t>
            </a:r>
          </a:p>
          <a:p>
            <a:pPr lvl="0"/>
            <a:r>
              <a:rPr lang="bg-BG" sz="2000" dirty="0"/>
              <a:t>Разработването и внедряване на системи за съобразено с нуждите на работодателите обучение на заети лица, отговарящи на високи стандарти за качество; </a:t>
            </a:r>
          </a:p>
          <a:p>
            <a:pPr lvl="0"/>
            <a:r>
              <a:rPr lang="bg-BG" sz="2000" dirty="0"/>
              <a:t>Подкрепа за практики, насочени към адаптиране на знанията и уменията на заетите към реалните нужди на пазара на труда и на ниво предприятие, в т.ч. при въвеждане на нови, „зелени” и по-ресурсно ефективни технологии; </a:t>
            </a:r>
          </a:p>
          <a:p>
            <a:pPr lvl="0"/>
            <a:r>
              <a:rPr lang="bg-BG" sz="2000" dirty="0"/>
              <a:t>Въвеждане на обучителни методи и програми, основани на практиката, за повишаване знанията, уменията и компетенциите на заетите съобразно нуждите на пазара на труда; </a:t>
            </a:r>
          </a:p>
          <a:p>
            <a:pPr lvl="0"/>
            <a:r>
              <a:rPr lang="bg-BG" sz="2000" dirty="0"/>
              <a:t>Подкрепа за реализация на стратегии за учене през целия живот за работната сила, в сътрудничество със социалните партньори, включително обучения и развиване на умения, надграждане на преносими компетенции, като чужди езици, дигитални компетенции, предприемачество и др. </a:t>
            </a:r>
          </a:p>
          <a:p>
            <a:endParaRPr lang="ru-RU" sz="1900" b="1" dirty="0"/>
          </a:p>
          <a:p>
            <a:endParaRPr lang="en-US" dirty="0"/>
          </a:p>
        </p:txBody>
      </p:sp>
    </p:spTree>
    <p:extLst>
      <p:ext uri="{BB962C8B-B14F-4D97-AF65-F5344CB8AC3E}">
        <p14:creationId xmlns:p14="http://schemas.microsoft.com/office/powerpoint/2010/main" val="374780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92500" lnSpcReduction="1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sz="1600" b="1" u="sng" dirty="0"/>
              <a:t>КОМПОНЕНТ 3 – Обучения на уязвими групи и мерки за интеграцията на пазара на труда</a:t>
            </a:r>
            <a:endParaRPr lang="bg-BG" sz="1600" dirty="0"/>
          </a:p>
          <a:p>
            <a:pPr marL="0" indent="0">
              <a:buNone/>
            </a:pPr>
            <a:r>
              <a:rPr lang="bg-BG" sz="1600" b="1" dirty="0"/>
              <a:t>За СЦ 1 (по приоритетна ос 1):</a:t>
            </a:r>
            <a:endParaRPr lang="bg-BG" sz="1600" dirty="0"/>
          </a:p>
          <a:p>
            <a:pPr lvl="0"/>
            <a:r>
              <a:rPr lang="bg-BG" sz="1600" dirty="0"/>
              <a:t>Предоставяне на посреднически услуги на пазара на труда и др. подкрепящи услуги за заетост;</a:t>
            </a:r>
          </a:p>
          <a:p>
            <a:pPr lvl="0"/>
            <a:r>
              <a:rPr lang="bg-BG" sz="1600" dirty="0"/>
              <a:t>Професионално информиране и консултиране, вкл. по въпроси относно упражняването на трудови и осигурителни права на лицата, полагащи грижи за зависими членове или на хората с увреждания; </a:t>
            </a:r>
          </a:p>
          <a:p>
            <a:pPr lvl="0"/>
            <a:r>
              <a:rPr lang="bg-BG" sz="1600" dirty="0"/>
              <a:t>Подобряване на достъпа до услуги за кариерно развитие, насърчаване участието на пазара на труда и възстановяване на трудовата активност на членовете на семейства с деца /включително с увреждания/;</a:t>
            </a:r>
          </a:p>
          <a:p>
            <a:pPr lvl="0"/>
            <a:r>
              <a:rPr lang="bg-BG" sz="1600" dirty="0"/>
              <a:t>Предоставяне на обучение за повишаване на професионалната квалификация или придобиване на нова;</a:t>
            </a:r>
          </a:p>
          <a:p>
            <a:pPr lvl="0"/>
            <a:r>
              <a:rPr lang="bg-BG" sz="1600" dirty="0"/>
              <a:t>Предоставяне на обучение за придобиване на ключови компетентности;</a:t>
            </a:r>
          </a:p>
          <a:p>
            <a:pPr lvl="0"/>
            <a:r>
              <a:rPr lang="bg-BG" sz="1600" dirty="0"/>
              <a:t>Осигуряване на заетост на лицата, полагащи грижи за зависими членове или на хората с увреждания след предоставяне на посреднически услуги и/или обучение за период до 6 месеца;</a:t>
            </a:r>
          </a:p>
          <a:p>
            <a:pPr lvl="0"/>
            <a:r>
              <a:rPr lang="bg-BG" sz="1600" dirty="0"/>
              <a:t>Адаптиране и оборудване на работно място за лицата с увреждания;</a:t>
            </a:r>
          </a:p>
          <a:p>
            <a:pPr lvl="0"/>
            <a:r>
              <a:rPr lang="bg-BG" sz="1600" dirty="0"/>
              <a:t>Работа с работодателите за преодоляване на дискриминационни нагласи при наемането на представители на уязвими групи на пазара на труда, заедно с предоставянето на посреднически услуги за работодателите.</a:t>
            </a:r>
          </a:p>
          <a:p>
            <a:endParaRPr lang="ru-RU" sz="1900" b="1" dirty="0"/>
          </a:p>
          <a:p>
            <a:endParaRPr lang="en-US" dirty="0"/>
          </a:p>
        </p:txBody>
      </p:sp>
    </p:spTree>
    <p:extLst>
      <p:ext uri="{BB962C8B-B14F-4D97-AF65-F5344CB8AC3E}">
        <p14:creationId xmlns:p14="http://schemas.microsoft.com/office/powerpoint/2010/main" val="3674775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612294"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dirty="0"/>
          </a:p>
        </p:txBody>
      </p:sp>
      <p:sp>
        <p:nvSpPr>
          <p:cNvPr id="3" name="Content Placeholder 2"/>
          <p:cNvSpPr>
            <a:spLocks noGrp="1"/>
          </p:cNvSpPr>
          <p:nvPr>
            <p:ph idx="1"/>
          </p:nvPr>
        </p:nvSpPr>
        <p:spPr>
          <a:xfrm>
            <a:off x="677333" y="1715246"/>
            <a:ext cx="9954807" cy="5008283"/>
          </a:xfrm>
        </p:spPr>
        <p:txBody>
          <a:bodyPr>
            <a:normAutofit fontScale="92500" lnSpcReduction="20000"/>
          </a:bodyPr>
          <a:lstStyle/>
          <a:p>
            <a:pPr marL="0" indent="0">
              <a:lnSpc>
                <a:spcPct val="80000"/>
              </a:lnSpc>
              <a:buNone/>
            </a:pPr>
            <a:r>
              <a:rPr lang="bg-BG" sz="2300" b="1" i="1" dirty="0"/>
              <a:t>Допустими </a:t>
            </a:r>
            <a:r>
              <a:rPr lang="bg-BG" sz="2300" b="1" i="1" dirty="0" smtClean="0"/>
              <a:t>дейности -</a:t>
            </a:r>
            <a:endParaRPr lang="ru-RU" sz="2300" dirty="0">
              <a:solidFill>
                <a:schemeClr val="tx1">
                  <a:lumMod val="50000"/>
                  <a:lumOff val="50000"/>
                </a:schemeClr>
              </a:solidFill>
            </a:endParaRPr>
          </a:p>
          <a:p>
            <a:pPr marL="0" indent="0">
              <a:buNone/>
            </a:pPr>
            <a:r>
              <a:rPr lang="bg-BG" sz="1600" b="1" u="sng" dirty="0"/>
              <a:t>КОМПОНЕНТ 3 – Обучения на уязвими групи и мерки за интеграцията на пазара на труда</a:t>
            </a:r>
            <a:endParaRPr lang="bg-BG" sz="1600" dirty="0"/>
          </a:p>
          <a:p>
            <a:pPr marL="0" indent="0">
              <a:buNone/>
            </a:pPr>
            <a:r>
              <a:rPr lang="bg-BG" sz="1600" b="1" dirty="0"/>
              <a:t>За СЦ 2 (по приоритетна ос 2):</a:t>
            </a:r>
            <a:endParaRPr lang="bg-BG" sz="1600" dirty="0"/>
          </a:p>
          <a:p>
            <a:pPr lvl="0"/>
            <a:r>
              <a:rPr lang="bg-BG" sz="1600" dirty="0"/>
              <a:t>Реализация на интегрирани подходи за мотивиране и насърчаване участието на пазара на труда на лица, полагащи грижи за зависими членове на семейства /деца, вкл. и с увреждания, възрастни хора, зависими от грижи, пълнолетни лица с увреждания/;</a:t>
            </a:r>
          </a:p>
          <a:p>
            <a:pPr lvl="0"/>
            <a:r>
              <a:rPr lang="bg-BG" sz="1600" dirty="0"/>
              <a:t>Подкрепа за намиране на работа и подобряване достъпа до заетост на хората с увреждания, вкл. чрез интегрирани комплексни мерки и предоставяне на подкрепящи иновативни услуги в общността;</a:t>
            </a:r>
          </a:p>
          <a:p>
            <a:pPr lvl="0"/>
            <a:r>
              <a:rPr lang="bg-BG" sz="1600" dirty="0"/>
              <a:t>Подобряване достъпа до здравеопазване и промоция на здравето, вкл. чрез иновативни </a:t>
            </a:r>
            <a:r>
              <a:rPr lang="bg-BG" sz="1600" dirty="0" err="1"/>
              <a:t>междусекторни</a:t>
            </a:r>
            <a:r>
              <a:rPr lang="bg-BG" sz="1600" dirty="0"/>
              <a:t> услуги в общността и в домашна среда, според индивидуалните потребности на човека с увреждане и чрез информационно-образователни и здравно-консултативни услуги;</a:t>
            </a:r>
          </a:p>
          <a:p>
            <a:pPr lvl="0"/>
            <a:r>
              <a:rPr lang="bg-BG" sz="1600" dirty="0"/>
              <a:t>Обучения на уязвимите групи и на членовете на семейства, които се грижат за зависим член на семейството. </a:t>
            </a:r>
          </a:p>
          <a:p>
            <a:pPr lvl="0"/>
            <a:r>
              <a:rPr lang="bg-BG" sz="1600" dirty="0"/>
              <a:t>Мотивационна и/или психологическа или друг тип подкрепа за целевите групи, според тяхната индивидуална потребност;</a:t>
            </a:r>
          </a:p>
          <a:p>
            <a:r>
              <a:rPr lang="bg-BG" sz="1600" dirty="0"/>
              <a:t>Инициативи за информиране и представяне на възможностите на хората с увреждания позитивната им роля в обществото с цел разчупване на стереотипите и промяна на нагласата на обществото и работодателите спрямо тях чрез информирането им в достатъчна степен за възможностите на хората с увреждания.</a:t>
            </a:r>
            <a:endParaRPr lang="ru-RU" sz="1900" b="1" dirty="0"/>
          </a:p>
          <a:p>
            <a:endParaRPr lang="en-US" dirty="0"/>
          </a:p>
        </p:txBody>
      </p:sp>
    </p:spTree>
    <p:extLst>
      <p:ext uri="{BB962C8B-B14F-4D97-AF65-F5344CB8AC3E}">
        <p14:creationId xmlns:p14="http://schemas.microsoft.com/office/powerpoint/2010/main" val="1033338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491465" cy="977200"/>
          </a:xfrm>
        </p:spPr>
        <p:txBody>
          <a:bodyPr>
            <a:normAutofit fontScale="90000"/>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860" y="1595718"/>
            <a:ext cx="10497670" cy="5262282"/>
          </a:xfrm>
        </p:spPr>
        <p:txBody>
          <a:bodyPr>
            <a:noAutofit/>
          </a:bodyPr>
          <a:lstStyle/>
          <a:p>
            <a:pPr marL="0" indent="0">
              <a:buNone/>
            </a:pPr>
            <a:r>
              <a:rPr lang="bg-BG" b="1" i="1" dirty="0"/>
              <a:t>Допустими </a:t>
            </a:r>
            <a:r>
              <a:rPr lang="bg-BG" b="1" i="1" dirty="0" smtClean="0"/>
              <a:t>разходи – </a:t>
            </a:r>
          </a:p>
          <a:p>
            <a:pPr marL="0" indent="0">
              <a:buNone/>
            </a:pPr>
            <a:r>
              <a:rPr lang="en-US" dirty="0"/>
              <a:t>K</a:t>
            </a:r>
            <a:r>
              <a:rPr lang="bg-BG" dirty="0" err="1" smtClean="0"/>
              <a:t>атегории</a:t>
            </a:r>
            <a:r>
              <a:rPr lang="bg-BG" dirty="0" smtClean="0"/>
              <a:t> </a:t>
            </a:r>
            <a:r>
              <a:rPr lang="bg-BG" dirty="0"/>
              <a:t>допустими разходи:</a:t>
            </a:r>
          </a:p>
          <a:p>
            <a:pPr marL="0" indent="0">
              <a:buNone/>
            </a:pPr>
            <a:r>
              <a:rPr lang="bg-BG" b="1" dirty="0"/>
              <a:t>І. РАЗХОДИ ЗА ПЕРСОНАЛ</a:t>
            </a:r>
            <a:endParaRPr lang="bg-BG" dirty="0"/>
          </a:p>
          <a:p>
            <a:pPr lvl="0"/>
            <a:r>
              <a:rPr lang="bg-BG" dirty="0"/>
              <a:t>Разходи за трудови възнаграждения и възнаграждения, определени по реда на </a:t>
            </a:r>
            <a:r>
              <a:rPr lang="bg-BG" dirty="0" smtClean="0"/>
              <a:t>ЗДСЛ </a:t>
            </a:r>
            <a:r>
              <a:rPr lang="bg-BG" dirty="0"/>
              <a:t>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dirty="0"/>
              <a:t>Разходи за командировки /дневни, пътни и квартирни/ на лицата, получаващи възнаграждения.</a:t>
            </a:r>
          </a:p>
          <a:p>
            <a:pPr lvl="0"/>
            <a:r>
              <a:rPr lang="bg-BG" dirty="0"/>
              <a:t>Разходи за стипендии на обучаемите лица.</a:t>
            </a:r>
          </a:p>
          <a:p>
            <a:r>
              <a:rPr lang="bg-BG" b="1" dirty="0"/>
              <a:t>II. РАЗХОДИ ЗА МАТЕРИАЛИ</a:t>
            </a:r>
            <a:endParaRPr lang="bg-BG" dirty="0"/>
          </a:p>
          <a:p>
            <a:pPr lvl="0"/>
            <a:r>
              <a:rPr lang="bg-BG" dirty="0"/>
              <a:t>Разходи за материали и консумативи, необходими за осъществяването на дейностите по проекта.</a:t>
            </a:r>
          </a:p>
          <a:p>
            <a:pPr lvl="0"/>
            <a:r>
              <a:rPr lang="bg-BG" dirty="0"/>
              <a:t>Разходи за закупуване на оборудване и обзавеждане, необходими за осъществяването на дейностите по проекта.</a:t>
            </a:r>
          </a:p>
        </p:txBody>
      </p:sp>
    </p:spTree>
    <p:extLst>
      <p:ext uri="{BB962C8B-B14F-4D97-AF65-F5344CB8AC3E}">
        <p14:creationId xmlns:p14="http://schemas.microsoft.com/office/powerpoint/2010/main" val="1164972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491465" cy="977200"/>
          </a:xfrm>
        </p:spPr>
        <p:txBody>
          <a:bodyPr>
            <a:normAutofit fontScale="90000"/>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860" y="1595718"/>
            <a:ext cx="10497670" cy="5262282"/>
          </a:xfrm>
        </p:spPr>
        <p:txBody>
          <a:bodyPr>
            <a:noAutofit/>
          </a:bodyPr>
          <a:lstStyle/>
          <a:p>
            <a:pPr marL="0" indent="0">
              <a:buNone/>
            </a:pPr>
            <a:r>
              <a:rPr lang="bg-BG" b="1" i="1" dirty="0"/>
              <a:t>Допустими </a:t>
            </a:r>
            <a:r>
              <a:rPr lang="bg-BG" b="1" i="1" dirty="0" smtClean="0"/>
              <a:t>разходи – </a:t>
            </a:r>
          </a:p>
          <a:p>
            <a:pPr marL="0" indent="0">
              <a:buNone/>
            </a:pPr>
            <a:r>
              <a:rPr lang="en-US" dirty="0"/>
              <a:t>K</a:t>
            </a:r>
            <a:r>
              <a:rPr lang="bg-BG" dirty="0" err="1" smtClean="0"/>
              <a:t>атегории</a:t>
            </a:r>
            <a:r>
              <a:rPr lang="bg-BG" dirty="0" smtClean="0"/>
              <a:t> </a:t>
            </a:r>
            <a:r>
              <a:rPr lang="bg-BG" dirty="0"/>
              <a:t>допустими разходи:</a:t>
            </a:r>
          </a:p>
          <a:p>
            <a:pPr marL="0" indent="0">
              <a:buNone/>
            </a:pPr>
            <a:r>
              <a:rPr lang="bg-BG" b="1" dirty="0"/>
              <a:t>III. РАЗХОДИ ЗА УСЛУГИ</a:t>
            </a:r>
            <a:endParaRPr lang="bg-BG" dirty="0"/>
          </a:p>
          <a:p>
            <a:pPr lvl="0"/>
            <a:r>
              <a:rPr lang="bg-BG" dirty="0"/>
              <a:t>Разходи за застраховки на придобитото обзавеждане и оборудване.</a:t>
            </a:r>
          </a:p>
          <a:p>
            <a:pPr lvl="0"/>
            <a:r>
              <a:rPr lang="bg-BG" dirty="0"/>
              <a:t>Разходи за наем на: зали, оборудване и други, пряко свързани и необходими за осъществяването дейностите по проекта.</a:t>
            </a:r>
          </a:p>
          <a:p>
            <a:pPr lvl="0"/>
            <a:r>
              <a:rPr lang="bg-BG" dirty="0"/>
              <a:t>Разходи за дейности, свързани с осигуряване на публичност.</a:t>
            </a:r>
          </a:p>
          <a:p>
            <a:pPr lvl="0"/>
            <a:r>
              <a:rPr lang="bg-BG" dirty="0"/>
              <a:t>Разходи за организиране на събития, вкл. транспорт, </a:t>
            </a:r>
            <a:r>
              <a:rPr lang="bg-BG" dirty="0" err="1"/>
              <a:t>кетъринг</a:t>
            </a:r>
            <a:r>
              <a:rPr lang="bg-BG" dirty="0"/>
              <a:t>, лектори и др.</a:t>
            </a:r>
          </a:p>
          <a:p>
            <a:pPr lvl="0"/>
            <a:r>
              <a:rPr lang="bg-BG" dirty="0"/>
              <a:t>Предоставяне на обучения за безработни и/или заети лица в посочените в поканата за прием на заявления области.</a:t>
            </a:r>
          </a:p>
          <a:p>
            <a:pPr lvl="0"/>
            <a:r>
              <a:rPr lang="bg-BG"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b="1" dirty="0"/>
              <a:t>IV. НЕВЪЗСТАНОВИМ ДДС</a:t>
            </a:r>
            <a:endParaRPr lang="bg-BG" dirty="0"/>
          </a:p>
        </p:txBody>
      </p:sp>
    </p:spTree>
    <p:extLst>
      <p:ext uri="{BB962C8B-B14F-4D97-AF65-F5344CB8AC3E}">
        <p14:creationId xmlns:p14="http://schemas.microsoft.com/office/powerpoint/2010/main" val="397176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491465" cy="977200"/>
          </a:xfrm>
        </p:spPr>
        <p:txBody>
          <a:bodyPr>
            <a:normAutofit fontScale="90000"/>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7860" y="1755228"/>
            <a:ext cx="10497670" cy="5102772"/>
          </a:xfrm>
        </p:spPr>
        <p:txBody>
          <a:bodyPr>
            <a:noAutofit/>
          </a:bodyPr>
          <a:lstStyle/>
          <a:p>
            <a:pPr marL="0" indent="0">
              <a:buNone/>
            </a:pPr>
            <a:r>
              <a:rPr lang="bg-BG" b="1" i="1" dirty="0"/>
              <a:t>Допустими </a:t>
            </a:r>
            <a:r>
              <a:rPr lang="bg-BG" b="1" i="1" dirty="0" smtClean="0"/>
              <a:t>разходи – </a:t>
            </a:r>
          </a:p>
          <a:p>
            <a:pPr marL="0" indent="0">
              <a:buNone/>
            </a:pPr>
            <a:r>
              <a:rPr lang="en-US" dirty="0"/>
              <a:t>K</a:t>
            </a:r>
            <a:r>
              <a:rPr lang="bg-BG" dirty="0" err="1" smtClean="0"/>
              <a:t>атегории</a:t>
            </a:r>
            <a:r>
              <a:rPr lang="bg-BG" dirty="0" smtClean="0"/>
              <a:t> </a:t>
            </a:r>
            <a:r>
              <a:rPr lang="bg-BG" dirty="0"/>
              <a:t>допустими разходи:</a:t>
            </a:r>
          </a:p>
          <a:p>
            <a:pPr marL="0" indent="0">
              <a:buNone/>
            </a:pPr>
            <a:r>
              <a:rPr lang="bg-BG" b="1" dirty="0"/>
              <a:t>V. НЕПРЕКИ РАЗХОДИ</a:t>
            </a:r>
            <a:endParaRPr lang="bg-BG" dirty="0"/>
          </a:p>
          <a:p>
            <a:pPr lvl="0"/>
            <a:r>
              <a:rPr lang="bg-BG"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dirty="0"/>
              <a:t>Невъзстановим ДДС за разходите по раздел V.</a:t>
            </a:r>
          </a:p>
          <a:p>
            <a:pPr marL="0" indent="0">
              <a:buNone/>
            </a:pPr>
            <a:r>
              <a:rPr lang="bg-BG" b="1" dirty="0"/>
              <a:t>VI. Други разходи, необходими за изпълнение на проекта, посочени в поканата за подаване на заявления за кандидатстване.</a:t>
            </a:r>
            <a:endParaRPr lang="bg-BG" dirty="0"/>
          </a:p>
        </p:txBody>
      </p:sp>
    </p:spTree>
    <p:extLst>
      <p:ext uri="{BB962C8B-B14F-4D97-AF65-F5344CB8AC3E}">
        <p14:creationId xmlns:p14="http://schemas.microsoft.com/office/powerpoint/2010/main" val="329070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288060" cy="1021096"/>
          </a:xfrm>
        </p:spPr>
        <p:txBody>
          <a:bodyPr>
            <a:normAutofit fontScale="90000"/>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3776" y="1855695"/>
            <a:ext cx="9467355" cy="5002305"/>
          </a:xfrm>
        </p:spPr>
        <p:txBody>
          <a:bodyPr>
            <a:noAutofit/>
          </a:bodyPr>
          <a:lstStyle/>
          <a:p>
            <a:pPr marL="0" indent="0">
              <a:buNone/>
            </a:pPr>
            <a:r>
              <a:rPr lang="bg-BG" sz="2800" b="1" i="1" dirty="0"/>
              <a:t>Финансови </a:t>
            </a:r>
            <a:r>
              <a:rPr lang="bg-BG" sz="2800" b="1" i="1" dirty="0" smtClean="0"/>
              <a:t>параметри –</a:t>
            </a:r>
          </a:p>
          <a:p>
            <a:r>
              <a:rPr lang="bg-BG" sz="2800" b="1" dirty="0"/>
              <a:t>Максимален размер</a:t>
            </a:r>
            <a:r>
              <a:rPr lang="bg-BG" sz="2800" dirty="0"/>
              <a:t> на общите допустими разходи за един проект – левовата равностойност на </a:t>
            </a:r>
            <a:r>
              <a:rPr lang="bg-BG" sz="2800" b="1" dirty="0"/>
              <a:t>50 000 евро</a:t>
            </a:r>
            <a:r>
              <a:rPr lang="bg-BG" sz="2800" dirty="0" smtClean="0"/>
              <a:t>.</a:t>
            </a:r>
            <a:endParaRPr lang="en-US" sz="2400" b="1" i="1" dirty="0" smtClean="0">
              <a:latin typeface="+mj-lt"/>
            </a:endParaRPr>
          </a:p>
          <a:p>
            <a:pPr marL="0" indent="0">
              <a:buNone/>
            </a:pPr>
            <a:r>
              <a:rPr lang="bg-BG" sz="2400" b="1" i="1" dirty="0" smtClean="0">
                <a:latin typeface="+mj-lt"/>
              </a:rPr>
              <a:t>Интензитет </a:t>
            </a:r>
            <a:r>
              <a:rPr lang="bg-BG" sz="2400" b="1" i="1" dirty="0">
                <a:latin typeface="+mj-lt"/>
              </a:rPr>
              <a:t>на финансовата помощ –</a:t>
            </a:r>
          </a:p>
          <a:p>
            <a:r>
              <a:rPr lang="bg-BG" sz="2400" dirty="0"/>
              <a:t>Максималният интензитет на помощта е </a:t>
            </a:r>
            <a:r>
              <a:rPr lang="bg-BG" sz="2400" b="1" dirty="0"/>
              <a:t>до 100 %</a:t>
            </a:r>
            <a:r>
              <a:rPr lang="bg-BG" sz="2400" dirty="0"/>
              <a:t> от общата стойност на допустимите разходи, в зависимост от приложението на режима на минимални помощи </a:t>
            </a:r>
            <a:r>
              <a:rPr lang="bg-BG" sz="2400" i="1" dirty="0"/>
              <a:t>(</a:t>
            </a:r>
            <a:r>
              <a:rPr lang="bg-BG" sz="2400" i="1" dirty="0" err="1"/>
              <a:t>de</a:t>
            </a:r>
            <a:r>
              <a:rPr lang="bg-BG" sz="2400" i="1" dirty="0"/>
              <a:t> </a:t>
            </a:r>
            <a:r>
              <a:rPr lang="bg-BG" sz="2400" i="1" dirty="0" err="1"/>
              <a:t>minimis</a:t>
            </a:r>
            <a:r>
              <a:rPr lang="bg-BG" sz="2400" i="1" dirty="0"/>
              <a:t>)</a:t>
            </a:r>
            <a:r>
              <a:rPr lang="bg-BG" sz="2400" dirty="0"/>
              <a:t> за съответния кандидат.</a:t>
            </a:r>
            <a:endParaRPr lang="ru-RU" sz="2400" dirty="0">
              <a:solidFill>
                <a:schemeClr val="tx1">
                  <a:lumMod val="50000"/>
                  <a:lumOff val="50000"/>
                </a:schemeClr>
              </a:solidFill>
              <a:cs typeface="Times New Roman" panose="02020603050405020304" pitchFamily="18" charset="0"/>
            </a:endParaRPr>
          </a:p>
          <a:p>
            <a:endParaRPr lang="ru-RU" sz="2800" cap="none"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960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9270748" cy="1052628"/>
          </a:xfrm>
        </p:spPr>
        <p:txBody>
          <a:bodyPr>
            <a:normAutofit fontScale="90000"/>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6044267"/>
              </p:ext>
            </p:extLst>
          </p:nvPr>
        </p:nvGraphicFramePr>
        <p:xfrm>
          <a:off x="725214" y="1745429"/>
          <a:ext cx="9595946" cy="5112572"/>
        </p:xfrm>
        <a:graphic>
          <a:graphicData uri="http://schemas.openxmlformats.org/drawingml/2006/table">
            <a:tbl>
              <a:tblPr firstRow="1" firstCol="1" bandRow="1">
                <a:tableStyleId>{5C22544A-7EE6-4342-B048-85BDC9FD1C3A}</a:tableStyleId>
              </a:tblPr>
              <a:tblGrid>
                <a:gridCol w="556748"/>
                <a:gridCol w="7127365"/>
                <a:gridCol w="1911833"/>
              </a:tblGrid>
              <a:tr h="256020">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Общи критерии за ОПРЧР</a:t>
                      </a:r>
                      <a:endParaRPr lang="bg-BG" sz="1000" dirty="0">
                        <a:effectLst/>
                        <a:latin typeface="Calibri"/>
                        <a:ea typeface="MS Mincho"/>
                        <a:cs typeface="Times New Roman"/>
                      </a:endParaRPr>
                    </a:p>
                  </a:txBody>
                  <a:tcPr marL="63647" marR="63647" marT="0" marB="0"/>
                </a:tc>
                <a:tc hMerge="1">
                  <a:txBody>
                    <a:bodyPr/>
                    <a:lstStyle/>
                    <a:p>
                      <a:endParaRPr lang="bg-BG"/>
                    </a:p>
                  </a:txBody>
                  <a:tcPr/>
                </a:tc>
                <a:tc hMerge="1">
                  <a:txBody>
                    <a:bodyPr/>
                    <a:lstStyle/>
                    <a:p>
                      <a:endParaRPr lang="bg-BG"/>
                    </a:p>
                  </a:txBody>
                  <a:tcPr/>
                </a:tc>
              </a:tr>
              <a:tr h="256020">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1</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Оперативен капацитет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b="1" dirty="0">
                          <a:effectLst/>
                        </a:rPr>
                        <a:t>15</a:t>
                      </a:r>
                      <a:endParaRPr lang="bg-BG" sz="1000" b="1" dirty="0">
                        <a:effectLst/>
                        <a:latin typeface="Calibri"/>
                        <a:ea typeface="MS Mincho"/>
                        <a:cs typeface="Times New Roman"/>
                      </a:endParaRPr>
                    </a:p>
                  </a:txBody>
                  <a:tcPr marL="63647" marR="63647" marT="0" marB="0"/>
                </a:tc>
              </a:tr>
              <a:tr h="77437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dirty="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dirty="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580780">
                <a:tc>
                  <a:txBody>
                    <a:bodyPr/>
                    <a:lstStyle/>
                    <a:p>
                      <a:pPr marL="228600" marR="186055" algn="just">
                        <a:lnSpc>
                          <a:spcPct val="115000"/>
                        </a:lnSpc>
                        <a:spcAft>
                          <a:spcPts val="0"/>
                        </a:spcAft>
                        <a:tabLst>
                          <a:tab pos="40005" algn="l"/>
                          <a:tab pos="2637155" algn="ctr"/>
                          <a:tab pos="5274310" algn="r"/>
                        </a:tabLst>
                      </a:pP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5</a:t>
                      </a:r>
                      <a:endParaRPr lang="bg-BG" sz="1000">
                        <a:effectLst/>
                        <a:latin typeface="Calibri"/>
                        <a:ea typeface="MS Mincho"/>
                        <a:cs typeface="Times New Roman"/>
                      </a:endParaRPr>
                    </a:p>
                  </a:txBody>
                  <a:tcPr marL="63647" marR="63647" marT="0" marB="0"/>
                </a:tc>
              </a:tr>
              <a:tr h="310381">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2</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b="1" dirty="0">
                          <a:effectLst/>
                        </a:rPr>
                        <a:t>20</a:t>
                      </a:r>
                      <a:endParaRPr lang="bg-BG" sz="1000" b="1" dirty="0">
                        <a:effectLst/>
                        <a:latin typeface="Calibri"/>
                        <a:ea typeface="MS Mincho"/>
                        <a:cs typeface="Times New Roman"/>
                      </a:endParaRPr>
                    </a:p>
                  </a:txBody>
                  <a:tcPr marL="63647" marR="63647" marT="0" marB="0"/>
                </a:tc>
              </a:tr>
              <a:tr h="237315">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38718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310381">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3</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Методика и организация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b="1" dirty="0">
                          <a:effectLst/>
                        </a:rPr>
                        <a:t>35</a:t>
                      </a:r>
                      <a:endParaRPr lang="bg-BG" sz="1000" b="1" dirty="0">
                        <a:effectLst/>
                        <a:latin typeface="Calibri"/>
                        <a:ea typeface="MS Mincho"/>
                        <a:cs typeface="Times New Roman"/>
                      </a:endParaRPr>
                    </a:p>
                  </a:txBody>
                  <a:tcPr marL="63647" marR="63647" marT="0" marB="0"/>
                </a:tc>
              </a:tr>
              <a:tr h="38718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25</a:t>
                      </a:r>
                      <a:endParaRPr lang="bg-BG" sz="1000">
                        <a:effectLst/>
                        <a:latin typeface="Calibri"/>
                        <a:ea typeface="MS Mincho"/>
                        <a:cs typeface="Times New Roman"/>
                      </a:endParaRPr>
                    </a:p>
                  </a:txBody>
                  <a:tcPr marL="63647" marR="63647" marT="0" marB="0"/>
                </a:tc>
              </a:tr>
              <a:tr h="31038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3647" marR="63647" marT="0" marB="0"/>
                </a:tc>
              </a:tr>
              <a:tr h="310381">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4</a:t>
                      </a:r>
                      <a:r>
                        <a:rPr lang="bg-BG" sz="1100" dirty="0">
                          <a:effectLst/>
                        </a:rPr>
                        <a:t> </a:t>
                      </a:r>
                      <a:endParaRPr lang="bg-BG" sz="1000" dirty="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b="1" dirty="0">
                          <a:effectLst/>
                        </a:rPr>
                        <a:t>30</a:t>
                      </a:r>
                      <a:endParaRPr lang="bg-BG" sz="1000" b="1" dirty="0">
                        <a:effectLst/>
                        <a:latin typeface="Calibri"/>
                        <a:ea typeface="MS Mincho"/>
                        <a:cs typeface="Times New Roman"/>
                      </a:endParaRPr>
                    </a:p>
                  </a:txBody>
                  <a:tcPr marL="63647" marR="63647" marT="0" marB="0"/>
                </a:tc>
              </a:tr>
              <a:tr h="38718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Ефективност, ефикасност и икономичност на разходите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3647" marR="63647" marT="0" marB="0"/>
                </a:tc>
              </a:tr>
              <a:tr h="31038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3647" marR="63647"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63647" marR="6364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3647" marR="63647" marT="0" marB="0"/>
                </a:tc>
              </a:tr>
              <a:tr h="294598">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000">
                        <a:effectLst/>
                        <a:latin typeface="Calibri"/>
                        <a:ea typeface="MS Mincho"/>
                        <a:cs typeface="Times New Roman"/>
                      </a:endParaRPr>
                    </a:p>
                  </a:txBody>
                  <a:tcPr marL="63647" marR="63647" marT="0" marB="0" anchor="ctr"/>
                </a:tc>
                <a:tc hMerge="1">
                  <a:txBody>
                    <a:bodyPr/>
                    <a:lstStyle/>
                    <a:p>
                      <a:endParaRPr lang="bg-BG"/>
                    </a:p>
                  </a:txBody>
                  <a:tcPr/>
                </a:tc>
                <a:tc>
                  <a:txBody>
                    <a:bodyPr/>
                    <a:lstStyle/>
                    <a:p>
                      <a:pPr marR="186055" algn="ctr">
                        <a:lnSpc>
                          <a:spcPct val="115000"/>
                        </a:lnSpc>
                        <a:spcAft>
                          <a:spcPts val="0"/>
                        </a:spcAft>
                      </a:pPr>
                      <a:r>
                        <a:rPr lang="bg-BG" sz="1100" b="1" dirty="0">
                          <a:effectLst/>
                        </a:rPr>
                        <a:t>100</a:t>
                      </a:r>
                      <a:endParaRPr lang="bg-BG" sz="1000" b="1" dirty="0">
                        <a:effectLst/>
                        <a:latin typeface="Calibri"/>
                        <a:ea typeface="MS Mincho"/>
                        <a:cs typeface="Times New Roman"/>
                      </a:endParaRPr>
                    </a:p>
                  </a:txBody>
                  <a:tcPr marL="63647" marR="63647" marT="0" marB="0" anchor="ctr"/>
                </a:tc>
              </a:tr>
            </a:tbl>
          </a:graphicData>
        </a:graphic>
      </p:graphicFrame>
    </p:spTree>
    <p:extLst>
      <p:ext uri="{BB962C8B-B14F-4D97-AF65-F5344CB8AC3E}">
        <p14:creationId xmlns:p14="http://schemas.microsoft.com/office/powerpoint/2010/main" val="3281615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9448"/>
            <a:ext cx="9244432" cy="123578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2400" dirty="0"/>
          </a:p>
        </p:txBody>
      </p:sp>
      <p:sp>
        <p:nvSpPr>
          <p:cNvPr id="3" name="Content Placeholder 2"/>
          <p:cNvSpPr>
            <a:spLocks noGrp="1"/>
          </p:cNvSpPr>
          <p:nvPr>
            <p:ph idx="1"/>
          </p:nvPr>
        </p:nvSpPr>
        <p:spPr>
          <a:xfrm>
            <a:off x="677333" y="1734208"/>
            <a:ext cx="9667937" cy="4890710"/>
          </a:xfrm>
        </p:spPr>
        <p:txBody>
          <a:bodyPr>
            <a:normAutofit/>
          </a:bodyPr>
          <a:lstStyle/>
          <a:p>
            <a:pPr marL="0" indent="0">
              <a:buNone/>
            </a:pPr>
            <a:r>
              <a:rPr lang="bg-BG" sz="2000" b="1" i="1" dirty="0"/>
              <a:t>Описание на </a:t>
            </a:r>
            <a:r>
              <a:rPr lang="bg-BG" sz="2000" b="1" i="1" dirty="0" smtClean="0"/>
              <a:t>целите -</a:t>
            </a:r>
          </a:p>
          <a:p>
            <a:r>
              <a:rPr lang="bg-BG" sz="2000" b="1" dirty="0"/>
              <a:t>Основна цел на компонент 1</a:t>
            </a:r>
            <a:r>
              <a:rPr lang="bg-BG" sz="2000" dirty="0"/>
              <a:t>: Подобряване достъпа до заетост и качеството на работните места чрез предоставяне на обучения за безработни лица.</a:t>
            </a:r>
          </a:p>
          <a:p>
            <a:r>
              <a:rPr lang="bg-BG" sz="2000" b="1" dirty="0"/>
              <a:t>Основна цел на компонент 2</a:t>
            </a:r>
            <a:r>
              <a:rPr lang="bg-BG" sz="2000" dirty="0"/>
              <a:t>: Адаптиране на работещите спрямо нуждите на бизнеса чрез осигуряване на възможности на заетите лица за учене през целия живот.</a:t>
            </a:r>
          </a:p>
          <a:p>
            <a:r>
              <a:rPr lang="bg-BG" sz="2000" b="1" dirty="0"/>
              <a:t>Основна цел </a:t>
            </a:r>
            <a:r>
              <a:rPr lang="bg-BG" sz="2000" b="1" dirty="0" smtClean="0"/>
              <a:t>на </a:t>
            </a:r>
            <a:r>
              <a:rPr lang="bg-BG" sz="2000" b="1" dirty="0"/>
              <a:t>компонент 3</a:t>
            </a:r>
            <a:r>
              <a:rPr lang="bg-BG" sz="2000" dirty="0"/>
              <a:t>: Повишаване качеството на живот на хората с увреждания и техните семейства чрез провеждане на обучения и подобряване достъпа им до заетост.</a:t>
            </a:r>
          </a:p>
        </p:txBody>
      </p:sp>
    </p:spTree>
    <p:extLst>
      <p:ext uri="{BB962C8B-B14F-4D97-AF65-F5344CB8AC3E}">
        <p14:creationId xmlns:p14="http://schemas.microsoft.com/office/powerpoint/2010/main" val="145505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7"/>
            <a:ext cx="9270748" cy="1052628"/>
          </a:xfrm>
        </p:spPr>
        <p:txBody>
          <a:bodyPr>
            <a:normAutofit fontScale="90000"/>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3000"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6114568"/>
              </p:ext>
            </p:extLst>
          </p:nvPr>
        </p:nvGraphicFramePr>
        <p:xfrm>
          <a:off x="746234" y="1776247"/>
          <a:ext cx="9396248" cy="4971396"/>
        </p:xfrm>
        <a:graphic>
          <a:graphicData uri="http://schemas.openxmlformats.org/drawingml/2006/table">
            <a:tbl>
              <a:tblPr firstRow="1" firstCol="1" bandRow="1">
                <a:tableStyleId>{5C22544A-7EE6-4342-B048-85BDC9FD1C3A}</a:tableStyleId>
              </a:tblPr>
              <a:tblGrid>
                <a:gridCol w="545162"/>
                <a:gridCol w="6979041"/>
                <a:gridCol w="1872045"/>
              </a:tblGrid>
              <a:tr h="293842">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Специфични критерии за територията на МИГ</a:t>
                      </a:r>
                      <a:endParaRPr lang="bg-BG" sz="1100" dirty="0">
                        <a:effectLst/>
                        <a:latin typeface="Calibri"/>
                        <a:ea typeface="MS Mincho"/>
                        <a:cs typeface="Times New Roman"/>
                      </a:endParaRPr>
                    </a:p>
                  </a:txBody>
                  <a:tcPr marL="46661" marR="46661" marT="0" marB="0"/>
                </a:tc>
                <a:tc hMerge="1">
                  <a:txBody>
                    <a:bodyPr/>
                    <a:lstStyle/>
                    <a:p>
                      <a:endParaRPr lang="bg-BG"/>
                    </a:p>
                  </a:txBody>
                  <a:tcPr/>
                </a:tc>
                <a:tc hMerge="1">
                  <a:txBody>
                    <a:bodyPr/>
                    <a:lstStyle/>
                    <a:p>
                      <a:endParaRPr lang="bg-BG"/>
                    </a:p>
                  </a:txBody>
                  <a:tcPr/>
                </a:tc>
              </a:tr>
              <a:tr h="916386">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1</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dirty="0">
                          <a:effectLst/>
                        </a:rPr>
                        <a:t>Проектът включва комплексни действия в посока улесняване достъпа до заетост на уязвими групи – чрез обучения/професионална подкрепа и чрез предоставяне на интегрирани социални и/или здравни услуги</a:t>
                      </a:r>
                      <a:endParaRPr lang="bg-BG" sz="1100" dirty="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6661" marR="46661" marT="0" marB="0"/>
                </a:tc>
              </a:tr>
              <a:tr h="1099663">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2</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dirty="0">
                          <a:effectLst/>
                        </a:rPr>
                        <a:t>Проектът е иновативен за територията на МИГ – включва предоставянето на нови за територията на МИГ или за съответната община/ населено място здравни или социални услуги и/или иновативни форми за улесняване достъпа до заетост на целевите групи</a:t>
                      </a:r>
                      <a:endParaRPr lang="bg-BG" sz="1100" dirty="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6661" marR="46661" marT="0" marB="0"/>
                </a:tc>
              </a:tr>
              <a:tr h="549832">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3</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a:effectLst/>
                        </a:rPr>
                        <a:t>Проектът включва осигуряване на постоянна заетост след предоставяне на посреднически услуги и/или обучение</a:t>
                      </a:r>
                      <a:endParaRPr lang="bg-BG" sz="110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6661" marR="46661" marT="0" marB="0"/>
                </a:tc>
              </a:tr>
              <a:tr h="549832">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4</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a:effectLst/>
                        </a:rPr>
                        <a:t>Предоставяните професионални обучения са с цел разнообразяване икономическата дейност на кандидата</a:t>
                      </a:r>
                      <a:endParaRPr lang="bg-BG" sz="110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6661" marR="46661" marT="0" marB="0"/>
                </a:tc>
              </a:tr>
              <a:tr h="549832">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5</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a:effectLst/>
                        </a:rPr>
                        <a:t>Кандидатът по проекта – работодател развива дейност в някой от приоритетните сектори за територията на МИГ</a:t>
                      </a:r>
                      <a:endParaRPr lang="bg-BG" sz="110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6661" marR="46661" marT="0" marB="0"/>
                </a:tc>
              </a:tr>
              <a:tr h="733109">
                <a:tc>
                  <a:txBody>
                    <a:bodyPr/>
                    <a:lstStyle/>
                    <a:p>
                      <a:pPr marL="0" marR="186055" lvl="0" indent="0" algn="just">
                        <a:lnSpc>
                          <a:spcPct val="115000"/>
                        </a:lnSpc>
                        <a:spcAft>
                          <a:spcPts val="0"/>
                        </a:spcAft>
                        <a:buFont typeface="+mj-lt"/>
                        <a:buNone/>
                        <a:tabLst>
                          <a:tab pos="40005" algn="l"/>
                          <a:tab pos="2637155" algn="ctr"/>
                          <a:tab pos="5274310" algn="r"/>
                        </a:tabLst>
                      </a:pPr>
                      <a:r>
                        <a:rPr lang="en-US" sz="1100" dirty="0" smtClean="0">
                          <a:effectLst/>
                        </a:rPr>
                        <a:t>6</a:t>
                      </a:r>
                      <a:r>
                        <a:rPr lang="bg-BG" sz="1100" dirty="0">
                          <a:effectLst/>
                        </a:rPr>
                        <a:t> </a:t>
                      </a:r>
                      <a:endParaRPr lang="bg-BG" sz="1100" dirty="0">
                        <a:effectLst/>
                        <a:latin typeface="Calibri"/>
                        <a:ea typeface="MS Mincho"/>
                        <a:cs typeface="Times New Roman"/>
                      </a:endParaRPr>
                    </a:p>
                  </a:txBody>
                  <a:tcPr marL="46661" marR="46661" marT="0" marB="0"/>
                </a:tc>
                <a:tc>
                  <a:txBody>
                    <a:bodyPr/>
                    <a:lstStyle/>
                    <a:p>
                      <a:pPr marR="186055" algn="just">
                        <a:lnSpc>
                          <a:spcPct val="115000"/>
                        </a:lnSpc>
                        <a:spcAft>
                          <a:spcPts val="0"/>
                        </a:spcAft>
                      </a:pPr>
                      <a:r>
                        <a:rPr lang="bg-BG" sz="1100" dirty="0">
                          <a:effectLst/>
                        </a:rPr>
                        <a:t>Проектът включва целеви групи </a:t>
                      </a:r>
                      <a:r>
                        <a:rPr lang="bg-BG" sz="1100" dirty="0" smtClean="0">
                          <a:effectLst/>
                        </a:rPr>
                        <a:t>от общините </a:t>
                      </a:r>
                      <a:r>
                        <a:rPr lang="bg-BG" sz="1100" dirty="0">
                          <a:effectLst/>
                        </a:rPr>
                        <a:t>на територия на МИГ и/или дейностите по проекта ще се осъществяват на </a:t>
                      </a:r>
                      <a:r>
                        <a:rPr lang="bg-BG" sz="1100" dirty="0" smtClean="0">
                          <a:effectLst/>
                        </a:rPr>
                        <a:t>повече от една община </a:t>
                      </a:r>
                      <a:r>
                        <a:rPr lang="bg-BG" sz="1100" dirty="0">
                          <a:effectLst/>
                        </a:rPr>
                        <a:t>на територията на МИГ</a:t>
                      </a:r>
                      <a:endParaRPr lang="bg-BG" sz="1100" dirty="0">
                        <a:solidFill>
                          <a:srgbClr val="000000"/>
                        </a:solidFill>
                        <a:effectLst/>
                        <a:latin typeface="Times New Roman"/>
                        <a:ea typeface="Calibri"/>
                      </a:endParaRPr>
                    </a:p>
                  </a:txBody>
                  <a:tcPr marL="46661" marR="4666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6661" marR="46661" marT="0" marB="0"/>
                </a:tc>
              </a:tr>
              <a:tr h="278900">
                <a:tc gridSpan="2">
                  <a:txBody>
                    <a:bodyPr/>
                    <a:lstStyle/>
                    <a:p>
                      <a:pPr marR="186055" algn="r">
                        <a:lnSpc>
                          <a:spcPct val="115000"/>
                        </a:lnSpc>
                        <a:spcAft>
                          <a:spcPts val="0"/>
                        </a:spcAft>
                        <a:tabLst>
                          <a:tab pos="457200" algn="l"/>
                          <a:tab pos="1143000" algn="l"/>
                          <a:tab pos="2637155" algn="ctr"/>
                          <a:tab pos="5274310" algn="r"/>
                        </a:tabLst>
                      </a:pPr>
                      <a:r>
                        <a:rPr lang="bg-BG" sz="1100" dirty="0">
                          <a:effectLst/>
                        </a:rPr>
                        <a:t>ОБЩ брой точки</a:t>
                      </a:r>
                      <a:endParaRPr lang="bg-BG" sz="1100" dirty="0">
                        <a:effectLst/>
                        <a:latin typeface="Calibri"/>
                        <a:ea typeface="MS Mincho"/>
                        <a:cs typeface="Times New Roman"/>
                      </a:endParaRPr>
                    </a:p>
                  </a:txBody>
                  <a:tcPr marL="46661" marR="46661"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55</a:t>
                      </a:r>
                      <a:endParaRPr lang="bg-BG" sz="1100" dirty="0">
                        <a:effectLst/>
                        <a:latin typeface="Calibri"/>
                        <a:ea typeface="MS Mincho"/>
                        <a:cs typeface="Times New Roman"/>
                      </a:endParaRPr>
                    </a:p>
                  </a:txBody>
                  <a:tcPr marL="46661" marR="46661" marT="0" marB="0" anchor="ctr"/>
                </a:tc>
              </a:tr>
            </a:tbl>
          </a:graphicData>
        </a:graphic>
      </p:graphicFrame>
    </p:spTree>
    <p:extLst>
      <p:ext uri="{BB962C8B-B14F-4D97-AF65-F5344CB8AC3E}">
        <p14:creationId xmlns:p14="http://schemas.microsoft.com/office/powerpoint/2010/main" val="1964903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186666"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a:t>
            </a:r>
            <a:r>
              <a:rPr lang="bg-BG" sz="2400" b="1" dirty="0" smtClean="0"/>
              <a:t>Малина“</a:t>
            </a:r>
            <a:endParaRPr lang="bg-BG" sz="2400" dirty="0"/>
          </a:p>
        </p:txBody>
      </p:sp>
      <p:sp>
        <p:nvSpPr>
          <p:cNvPr id="3" name="Content Placeholder 2"/>
          <p:cNvSpPr>
            <a:spLocks noGrp="1"/>
          </p:cNvSpPr>
          <p:nvPr>
            <p:ph idx="1"/>
          </p:nvPr>
        </p:nvSpPr>
        <p:spPr>
          <a:xfrm>
            <a:off x="725515" y="1783976"/>
            <a:ext cx="9888697" cy="4849906"/>
          </a:xfrm>
        </p:spPr>
        <p:txBody>
          <a:bodyPr>
            <a:normAutofit/>
          </a:bodyPr>
          <a:lstStyle/>
          <a:p>
            <a:pPr marL="0" indent="0">
              <a:buNone/>
            </a:pPr>
            <a:r>
              <a:rPr lang="bg-BG" sz="2000" b="1" i="1" dirty="0"/>
              <a:t>Описание на </a:t>
            </a:r>
            <a:r>
              <a:rPr lang="bg-BG" sz="2000" b="1" i="1" dirty="0" smtClean="0"/>
              <a:t>целите –</a:t>
            </a:r>
          </a:p>
          <a:p>
            <a:pPr marL="0" lvl="0" indent="0">
              <a:buNone/>
            </a:pPr>
            <a:r>
              <a:rPr lang="bg-BG" sz="2000" dirty="0"/>
              <a:t>Мярката има за </a:t>
            </a:r>
            <a:r>
              <a:rPr lang="bg-BG" sz="2000" dirty="0" smtClean="0"/>
              <a:t>цел:</a:t>
            </a:r>
          </a:p>
          <a:p>
            <a:pPr lvl="0"/>
            <a:r>
              <a:rPr lang="bg-BG" sz="2000" dirty="0" smtClean="0"/>
              <a:t>Диверсификация </a:t>
            </a:r>
            <a:r>
              <a:rPr lang="bg-BG" sz="2000" dirty="0"/>
              <a:t>на икономиката на МИГ Елин Пелин - Горна </a:t>
            </a:r>
            <a:r>
              <a:rPr lang="bg-BG" sz="2000" dirty="0" smtClean="0"/>
              <a:t>Малина чрез </a:t>
            </a:r>
            <a:r>
              <a:rPr lang="bg-BG" sz="2000" dirty="0"/>
              <a:t>подкрепа за развитие на предприемачески и идеи и умения в различни и иновативни </a:t>
            </a:r>
            <a:r>
              <a:rPr lang="bg-BG" sz="2000" dirty="0" smtClean="0"/>
              <a:t>области;</a:t>
            </a:r>
            <a:endParaRPr lang="bg-BG" sz="2000" dirty="0"/>
          </a:p>
          <a:p>
            <a:r>
              <a:rPr lang="bg-BG" sz="2000" dirty="0"/>
              <a:t>Увеличаване броя на включените в самостоятелна заетост безработни, неактивни и наети лица на територията на МИГ – </a:t>
            </a:r>
            <a:r>
              <a:rPr lang="bg-BG" sz="2000" dirty="0" smtClean="0"/>
              <a:t>а.</a:t>
            </a:r>
            <a:endParaRPr lang="ru-RU" sz="20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963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654424" y="1783976"/>
            <a:ext cx="10408023" cy="5074024"/>
          </a:xfrm>
        </p:spPr>
        <p:txBody>
          <a:bodyPr>
            <a:normAutofit/>
          </a:bodyPr>
          <a:lstStyle/>
          <a:p>
            <a:pPr marL="0" indent="0">
              <a:buNone/>
            </a:pPr>
            <a:r>
              <a:rPr lang="bg-BG" sz="2600" b="1" i="1" dirty="0"/>
              <a:t>Обхват на мярката </a:t>
            </a:r>
            <a:r>
              <a:rPr lang="bg-BG" sz="2600" b="1" i="1" dirty="0" smtClean="0"/>
              <a:t>–</a:t>
            </a:r>
          </a:p>
          <a:p>
            <a:pPr marL="0" indent="0">
              <a:buNone/>
            </a:pPr>
            <a:r>
              <a:rPr lang="bg-BG" sz="2000" dirty="0"/>
              <a:t>Териториален обхват на приложение на мярката – територията </a:t>
            </a:r>
            <a:r>
              <a:rPr lang="bg-BG" sz="2000" dirty="0" smtClean="0"/>
              <a:t>на </a:t>
            </a:r>
            <a:r>
              <a:rPr lang="bg-BG" sz="2000" dirty="0"/>
              <a:t>МИГ Елин Пелин - Горна </a:t>
            </a:r>
            <a:r>
              <a:rPr lang="bg-BG" sz="2000" dirty="0" smtClean="0"/>
              <a:t>Малина.</a:t>
            </a:r>
            <a:endParaRPr lang="bg-BG" sz="2000" dirty="0"/>
          </a:p>
          <a:p>
            <a:pPr marL="0" indent="0">
              <a:buNone/>
            </a:pPr>
            <a:r>
              <a:rPr lang="bg-BG" b="1" dirty="0" smtClean="0"/>
              <a:t>Целеви </a:t>
            </a:r>
            <a:r>
              <a:rPr lang="bg-BG" b="1" dirty="0"/>
              <a:t>групи:</a:t>
            </a:r>
            <a:endParaRPr lang="bg-BG" dirty="0"/>
          </a:p>
          <a:p>
            <a:r>
              <a:rPr lang="bg-BG" dirty="0"/>
              <a:t>Безработни или заети лица от територията на МИГ </a:t>
            </a:r>
            <a:r>
              <a:rPr lang="bg-BG" sz="2000" dirty="0" err="1"/>
              <a:t>МИГ</a:t>
            </a:r>
            <a:r>
              <a:rPr lang="bg-BG" sz="2000" dirty="0"/>
              <a:t> Елин Пелин - Горна Малина</a:t>
            </a:r>
            <a:r>
              <a:rPr lang="bg-BG" dirty="0" smtClean="0"/>
              <a:t>, </a:t>
            </a:r>
            <a:r>
              <a:rPr lang="bg-BG" dirty="0"/>
              <a:t>желаещи да започнат самостоятелна стопанска дейност.</a:t>
            </a:r>
          </a:p>
          <a:p>
            <a:r>
              <a:rPr lang="bg-BG" i="1" dirty="0"/>
              <a:t>Подкрепата по настоящата мярка за стартиращи предприемачи </a:t>
            </a:r>
            <a:r>
              <a:rPr lang="bg-BG" b="1" i="1" dirty="0"/>
              <a:t>не включва</a:t>
            </a:r>
            <a:r>
              <a:rPr lang="bg-BG" i="1" dirty="0"/>
              <a:t> предоставянето на </a:t>
            </a:r>
            <a:r>
              <a:rPr lang="bg-BG" i="1" dirty="0" err="1"/>
              <a:t>грантове</a:t>
            </a:r>
            <a:r>
              <a:rPr lang="bg-BG" i="1" dirty="0"/>
              <a:t> за стартиране на предприятия.</a:t>
            </a:r>
            <a:endParaRPr lang="ru-RU"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391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744072" y="1783976"/>
            <a:ext cx="10139082" cy="5002306"/>
          </a:xfrm>
        </p:spPr>
        <p:txBody>
          <a:bodyPr>
            <a:normAutofit/>
          </a:bodyPr>
          <a:lstStyle/>
          <a:p>
            <a:pPr marL="0" indent="0">
              <a:buNone/>
            </a:pPr>
            <a:r>
              <a:rPr lang="bg-BG" sz="2400" b="1" i="1" dirty="0"/>
              <a:t>Допустими </a:t>
            </a:r>
            <a:r>
              <a:rPr lang="bg-BG" sz="2400" b="1" i="1" dirty="0" smtClean="0"/>
              <a:t>кандидати –</a:t>
            </a:r>
          </a:p>
          <a:p>
            <a:pPr lvl="0"/>
            <a:r>
              <a:rPr lang="bg-BG" sz="2400" dirty="0"/>
              <a:t>Центрове за развитие на предприемачеството;</a:t>
            </a:r>
          </a:p>
          <a:p>
            <a:pPr lvl="0"/>
            <a:r>
              <a:rPr lang="bg-BG" sz="2400" dirty="0"/>
              <a:t>Обучителни организации; </a:t>
            </a:r>
          </a:p>
          <a:p>
            <a:pPr lvl="0"/>
            <a:r>
              <a:rPr lang="bg-BG" sz="2400" dirty="0"/>
              <a:t>Социални партньори; </a:t>
            </a:r>
          </a:p>
          <a:p>
            <a:r>
              <a:rPr lang="bg-BG" sz="2400" dirty="0"/>
              <a:t>Неправителствени организации.</a:t>
            </a:r>
            <a:endParaRPr lang="ru-RU" sz="24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50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627530" y="1783976"/>
            <a:ext cx="10703858" cy="5074024"/>
          </a:xfrm>
        </p:spPr>
        <p:txBody>
          <a:bodyPr>
            <a:normAutofit/>
          </a:bodyPr>
          <a:lstStyle/>
          <a:p>
            <a:pPr marL="0" indent="0">
              <a:buNone/>
            </a:pPr>
            <a:r>
              <a:rPr lang="bg-BG" sz="2300" b="1" i="1" dirty="0"/>
              <a:t>Допустими </a:t>
            </a:r>
            <a:r>
              <a:rPr lang="bg-BG" sz="2300" b="1" i="1" dirty="0" smtClean="0"/>
              <a:t>дейности –</a:t>
            </a:r>
          </a:p>
          <a:p>
            <a:pPr lvl="0"/>
            <a:r>
              <a:rPr lang="bg-BG" sz="2000" b="1" dirty="0"/>
              <a:t>Популяризиране</a:t>
            </a:r>
            <a:r>
              <a:rPr lang="bg-BG" sz="2000" dirty="0"/>
              <a:t> на стартирането и развитието на самостоятелна стопанска дейност и предприемачество – организиране и провеждане на семинари, форуми и др. събития;</a:t>
            </a:r>
          </a:p>
          <a:p>
            <a:pPr lvl="0"/>
            <a:r>
              <a:rPr lang="bg-BG" sz="2000" dirty="0"/>
              <a:t>Предоставяне на </a:t>
            </a:r>
            <a:r>
              <a:rPr lang="bg-BG" sz="2000" b="1" dirty="0"/>
              <a:t>обучения</a:t>
            </a:r>
            <a:r>
              <a:rPr lang="bg-BG" sz="2000" dirty="0"/>
              <a:t> за придобиване на предприемачески, управленски и бизнес умения;</a:t>
            </a:r>
          </a:p>
          <a:p>
            <a:pPr lvl="0"/>
            <a:r>
              <a:rPr lang="bg-BG" sz="2000" dirty="0"/>
              <a:t>Изнасяне на </a:t>
            </a:r>
            <a:r>
              <a:rPr lang="bg-BG" sz="2000" b="1" dirty="0"/>
              <a:t>лекции по предприемачество</a:t>
            </a:r>
            <a:r>
              <a:rPr lang="bg-BG" sz="2000" dirty="0"/>
              <a:t>, организиране и провеждане на </a:t>
            </a:r>
            <a:r>
              <a:rPr lang="bg-BG" sz="2000" b="1" dirty="0"/>
              <a:t>игри и симулации</a:t>
            </a:r>
            <a:r>
              <a:rPr lang="bg-BG" sz="2000" dirty="0"/>
              <a:t> и др. в училищата, вкл. професионални гимназии на територията на </a:t>
            </a:r>
            <a:r>
              <a:rPr lang="bg-BG" sz="2000" dirty="0" smtClean="0"/>
              <a:t>МИГ;</a:t>
            </a:r>
            <a:endParaRPr lang="bg-BG" sz="2000" dirty="0"/>
          </a:p>
          <a:p>
            <a:r>
              <a:rPr lang="bg-BG" sz="2000" dirty="0"/>
              <a:t>Предоставяне на </a:t>
            </a:r>
            <a:r>
              <a:rPr lang="bg-BG" sz="2000" b="1" dirty="0"/>
              <a:t>специализирани консултантски услуги</a:t>
            </a:r>
            <a:r>
              <a:rPr lang="bg-BG" sz="2000" dirty="0"/>
              <a:t> на самостоятелно заети лица по въпроси, свързани с развитието на бизнеса – счетоводни услуги, </a:t>
            </a:r>
            <a:r>
              <a:rPr lang="bg-BG" sz="2000" dirty="0" err="1"/>
              <a:t>услуги</a:t>
            </a:r>
            <a:r>
              <a:rPr lang="bg-BG" sz="2000" dirty="0"/>
              <a:t> по управление на човешките ресурси и други подпомагащи развитието на начинаещия бизнес услуги, напр. достъп до мрежи, насърчаващи бизнес развитието, според конкретните нужди.</a:t>
            </a:r>
          </a:p>
        </p:txBody>
      </p:sp>
    </p:spTree>
    <p:extLst>
      <p:ext uri="{BB962C8B-B14F-4D97-AF65-F5344CB8AC3E}">
        <p14:creationId xmlns:p14="http://schemas.microsoft.com/office/powerpoint/2010/main" val="3317464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672353" y="1783975"/>
            <a:ext cx="10121153" cy="5011271"/>
          </a:xfrm>
        </p:spPr>
        <p:txBody>
          <a:bodyPr>
            <a:normAutofit lnSpcReduction="10000"/>
          </a:bodyPr>
          <a:lstStyle/>
          <a:p>
            <a:pPr marL="0" indent="0">
              <a:buNone/>
            </a:pPr>
            <a:r>
              <a:rPr lang="bg-BG" sz="1900" b="1" i="1" dirty="0"/>
              <a:t>Допустими </a:t>
            </a:r>
            <a:r>
              <a:rPr lang="bg-BG" sz="1900" b="1" i="1" dirty="0" smtClean="0"/>
              <a:t>разходи –</a:t>
            </a:r>
          </a:p>
          <a:p>
            <a:pPr marL="0" indent="0">
              <a:buNone/>
            </a:pPr>
            <a:r>
              <a:rPr lang="bg-BG" dirty="0"/>
              <a:t>Категории допустими разходи:</a:t>
            </a:r>
          </a:p>
          <a:p>
            <a:pPr marL="0" indent="0">
              <a:buNone/>
            </a:pPr>
            <a:r>
              <a:rPr lang="bg-BG" b="1" dirty="0"/>
              <a:t>І. РАЗХОДИ ЗА ПЕРСОНАЛ</a:t>
            </a:r>
            <a:endParaRPr lang="bg-BG" dirty="0"/>
          </a:p>
          <a:p>
            <a:pPr lvl="0"/>
            <a:r>
              <a:rPr lang="bg-BG" dirty="0"/>
              <a:t>Разходи за трудови възнаграждения и възнаграждения, определени по реда на </a:t>
            </a:r>
            <a:r>
              <a:rPr lang="bg-BG" dirty="0" smtClean="0"/>
              <a:t>ЗДСЛ </a:t>
            </a:r>
            <a:r>
              <a:rPr lang="bg-BG" dirty="0"/>
              <a:t>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dirty="0"/>
              <a:t>Разходи за командировки /дневни, пътни и квартирни/ на лицата, получаващи възнаграждения.</a:t>
            </a:r>
          </a:p>
          <a:p>
            <a:pPr lvl="0"/>
            <a:r>
              <a:rPr lang="bg-BG" dirty="0"/>
              <a:t>Разходи за стипендии на обучаемите лица.</a:t>
            </a:r>
          </a:p>
          <a:p>
            <a:pPr marL="0" indent="0">
              <a:buNone/>
            </a:pPr>
            <a:r>
              <a:rPr lang="bg-BG" b="1" dirty="0"/>
              <a:t>II. РАЗХОДИ ЗА МАТЕРИАЛИ</a:t>
            </a:r>
            <a:endParaRPr lang="bg-BG" dirty="0"/>
          </a:p>
          <a:p>
            <a:pPr lvl="0"/>
            <a:r>
              <a:rPr lang="bg-BG" dirty="0"/>
              <a:t>Разходи за материали и консумативи, необходими за осъществяването на дейностите по проекта.</a:t>
            </a:r>
          </a:p>
          <a:p>
            <a:pPr lvl="0"/>
            <a:r>
              <a:rPr lang="bg-BG" dirty="0"/>
              <a:t>Разходи за закупуване на оборудване и обзавеждане, необходими за осъществяването на дейностите по проекта.</a:t>
            </a:r>
          </a:p>
          <a:p>
            <a:endParaRPr lang="bg-BG" sz="1600" dirty="0"/>
          </a:p>
        </p:txBody>
      </p:sp>
    </p:spTree>
    <p:extLst>
      <p:ext uri="{BB962C8B-B14F-4D97-AF65-F5344CB8AC3E}">
        <p14:creationId xmlns:p14="http://schemas.microsoft.com/office/powerpoint/2010/main" val="2293706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672353" y="1783975"/>
            <a:ext cx="10121153" cy="5011271"/>
          </a:xfrm>
        </p:spPr>
        <p:txBody>
          <a:bodyPr>
            <a:normAutofit/>
          </a:bodyPr>
          <a:lstStyle/>
          <a:p>
            <a:pPr marL="0" indent="0">
              <a:buNone/>
            </a:pPr>
            <a:r>
              <a:rPr lang="bg-BG" sz="1900" b="1" i="1" dirty="0"/>
              <a:t>Допустими </a:t>
            </a:r>
            <a:r>
              <a:rPr lang="bg-BG" sz="1900" b="1" i="1" dirty="0" smtClean="0"/>
              <a:t>разходи –</a:t>
            </a:r>
          </a:p>
          <a:p>
            <a:pPr marL="0" indent="0">
              <a:buNone/>
            </a:pPr>
            <a:r>
              <a:rPr lang="bg-BG" dirty="0"/>
              <a:t>Категории допустими разходи:</a:t>
            </a:r>
          </a:p>
          <a:p>
            <a:pPr marL="0" indent="0">
              <a:buNone/>
            </a:pPr>
            <a:r>
              <a:rPr lang="bg-BG" b="1" dirty="0"/>
              <a:t>III. РАЗХОДИ ЗА УСЛУГИ</a:t>
            </a:r>
            <a:endParaRPr lang="bg-BG" dirty="0"/>
          </a:p>
          <a:p>
            <a:pPr lvl="0"/>
            <a:r>
              <a:rPr lang="bg-BG" dirty="0"/>
              <a:t>Разходи за застраховки на придобитото обзавеждане и оборудване.</a:t>
            </a:r>
          </a:p>
          <a:p>
            <a:pPr lvl="0"/>
            <a:r>
              <a:rPr lang="bg-BG" dirty="0"/>
              <a:t>Разходи за наем на: зали, оборудване и други, пряко свързани и необходими за осъществяването дейностите по проекта.</a:t>
            </a:r>
          </a:p>
          <a:p>
            <a:pPr lvl="0"/>
            <a:r>
              <a:rPr lang="bg-BG" dirty="0"/>
              <a:t>Разходи за дейности, свързани с осигуряване на публичност.</a:t>
            </a:r>
          </a:p>
          <a:p>
            <a:pPr lvl="0"/>
            <a:r>
              <a:rPr lang="bg-BG" dirty="0"/>
              <a:t>Разходи за организиране на събития, вкл. транспорт, </a:t>
            </a:r>
            <a:r>
              <a:rPr lang="bg-BG" dirty="0" err="1"/>
              <a:t>кетъринг</a:t>
            </a:r>
            <a:r>
              <a:rPr lang="bg-BG" dirty="0"/>
              <a:t>, лектори и др.</a:t>
            </a:r>
          </a:p>
          <a:p>
            <a:pPr lvl="0"/>
            <a:r>
              <a:rPr lang="bg-BG"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b="1" dirty="0"/>
              <a:t>IV. НЕВЪЗСТАНОВИМ ДДС</a:t>
            </a:r>
            <a:endParaRPr lang="bg-BG" dirty="0"/>
          </a:p>
          <a:p>
            <a:endParaRPr lang="bg-BG" sz="1600" dirty="0"/>
          </a:p>
        </p:txBody>
      </p:sp>
    </p:spTree>
    <p:extLst>
      <p:ext uri="{BB962C8B-B14F-4D97-AF65-F5344CB8AC3E}">
        <p14:creationId xmlns:p14="http://schemas.microsoft.com/office/powerpoint/2010/main" val="18805784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672353" y="1783975"/>
            <a:ext cx="10121153" cy="5011271"/>
          </a:xfrm>
        </p:spPr>
        <p:txBody>
          <a:bodyPr>
            <a:normAutofit/>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b="1" dirty="0"/>
              <a:t>V. НЕПРЕКИ РАЗХОДИ</a:t>
            </a:r>
            <a:endParaRPr lang="bg-BG" dirty="0"/>
          </a:p>
          <a:p>
            <a:pPr lvl="0"/>
            <a:r>
              <a:rPr lang="bg-BG"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dirty="0"/>
              <a:t>Невъзстановим ДДС за разходите по раздел V.</a:t>
            </a:r>
          </a:p>
          <a:p>
            <a:pPr marL="0" indent="0">
              <a:buNone/>
            </a:pPr>
            <a:r>
              <a:rPr lang="bg-BG" b="1" dirty="0"/>
              <a:t>VI. Други разходи, необходими за изпълнение на проекта, посочени в поканата за подаване на заявления за кандидатстване.</a:t>
            </a:r>
            <a:endParaRPr lang="bg-BG" sz="1600" dirty="0"/>
          </a:p>
        </p:txBody>
      </p:sp>
    </p:spTree>
    <p:extLst>
      <p:ext uri="{BB962C8B-B14F-4D97-AF65-F5344CB8AC3E}">
        <p14:creationId xmlns:p14="http://schemas.microsoft.com/office/powerpoint/2010/main" val="436583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sp>
        <p:nvSpPr>
          <p:cNvPr id="3" name="Content Placeholder 2"/>
          <p:cNvSpPr>
            <a:spLocks noGrp="1"/>
          </p:cNvSpPr>
          <p:nvPr>
            <p:ph idx="1"/>
          </p:nvPr>
        </p:nvSpPr>
        <p:spPr>
          <a:xfrm>
            <a:off x="913774" y="1783976"/>
            <a:ext cx="9548038" cy="4975412"/>
          </a:xfrm>
        </p:spPr>
        <p:txBody>
          <a:bodyPr>
            <a:normAutofit/>
          </a:bodyPr>
          <a:lstStyle/>
          <a:p>
            <a:pPr marL="0" indent="0">
              <a:buNone/>
            </a:pPr>
            <a:r>
              <a:rPr lang="bg-BG" sz="2400" b="1" i="1" dirty="0"/>
              <a:t>Финансови </a:t>
            </a:r>
            <a:r>
              <a:rPr lang="bg-BG" sz="2400" b="1" i="1" dirty="0" smtClean="0"/>
              <a:t>параметри –</a:t>
            </a:r>
          </a:p>
          <a:p>
            <a:r>
              <a:rPr lang="bg-BG" sz="2400" b="1" dirty="0"/>
              <a:t>Максимален размер</a:t>
            </a:r>
            <a:r>
              <a:rPr lang="bg-BG" sz="2400" dirty="0"/>
              <a:t> на общите допустими разходи за един проект – левовата равностойност на </a:t>
            </a:r>
            <a:r>
              <a:rPr lang="bg-BG" sz="2400" b="1" dirty="0"/>
              <a:t>25 000 </a:t>
            </a:r>
            <a:r>
              <a:rPr lang="bg-BG" sz="2400" b="1" dirty="0" smtClean="0"/>
              <a:t>евро</a:t>
            </a:r>
            <a:r>
              <a:rPr lang="bg-BG" sz="2400" dirty="0" smtClean="0"/>
              <a:t>;</a:t>
            </a:r>
          </a:p>
          <a:p>
            <a:endParaRPr lang="bg-BG" sz="2400" dirty="0"/>
          </a:p>
          <a:p>
            <a:pPr marL="0" indent="0">
              <a:buNone/>
            </a:pPr>
            <a:r>
              <a:rPr lang="bg-BG" sz="2400" b="1" i="1" dirty="0"/>
              <a:t>Интензитет на финансовата </a:t>
            </a:r>
            <a:r>
              <a:rPr lang="bg-BG" sz="2400" b="1" i="1" dirty="0" smtClean="0"/>
              <a:t>помощ –</a:t>
            </a:r>
          </a:p>
          <a:p>
            <a:r>
              <a:rPr lang="bg-BG" sz="2400" dirty="0"/>
              <a:t>Максималният интензитет на помощта е </a:t>
            </a:r>
            <a:r>
              <a:rPr lang="bg-BG" sz="2400" b="1" dirty="0"/>
              <a:t>до 100 %</a:t>
            </a:r>
            <a:r>
              <a:rPr lang="bg-BG" sz="2400" dirty="0"/>
              <a:t> от общата стойност на допустимите разходи, в зависимост от приложението на режима на минимални помощи </a:t>
            </a:r>
            <a:r>
              <a:rPr lang="bg-BG" sz="2400" i="1" dirty="0"/>
              <a:t>(</a:t>
            </a:r>
            <a:r>
              <a:rPr lang="bg-BG" sz="2400" i="1" dirty="0" err="1"/>
              <a:t>de</a:t>
            </a:r>
            <a:r>
              <a:rPr lang="bg-BG" sz="2400" i="1" dirty="0"/>
              <a:t> </a:t>
            </a:r>
            <a:r>
              <a:rPr lang="bg-BG" sz="2400" i="1" dirty="0" err="1"/>
              <a:t>minimis</a:t>
            </a:r>
            <a:r>
              <a:rPr lang="bg-BG" sz="2400" i="1" dirty="0"/>
              <a:t>)</a:t>
            </a:r>
            <a:r>
              <a:rPr lang="bg-BG" sz="2400" dirty="0"/>
              <a:t> за съответния кандидат.</a:t>
            </a:r>
            <a:endParaRPr lang="bg-BG" sz="2200" dirty="0"/>
          </a:p>
        </p:txBody>
      </p:sp>
    </p:spTree>
    <p:extLst>
      <p:ext uri="{BB962C8B-B14F-4D97-AF65-F5344CB8AC3E}">
        <p14:creationId xmlns:p14="http://schemas.microsoft.com/office/powerpoint/2010/main" val="3165342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8464622"/>
              </p:ext>
            </p:extLst>
          </p:nvPr>
        </p:nvGraphicFramePr>
        <p:xfrm>
          <a:off x="788276" y="1828801"/>
          <a:ext cx="9490841" cy="4902215"/>
        </p:xfrm>
        <a:graphic>
          <a:graphicData uri="http://schemas.openxmlformats.org/drawingml/2006/table">
            <a:tbl>
              <a:tblPr firstRow="1" firstCol="1" bandRow="1">
                <a:tableStyleId>{5C22544A-7EE6-4342-B048-85BDC9FD1C3A}</a:tableStyleId>
              </a:tblPr>
              <a:tblGrid>
                <a:gridCol w="531365"/>
                <a:gridCol w="7134811"/>
                <a:gridCol w="1824665"/>
              </a:tblGrid>
              <a:tr h="245486">
                <a:tc gridSpan="3">
                  <a:txBody>
                    <a:bodyPr/>
                    <a:lstStyle/>
                    <a:p>
                      <a:pPr marR="186055" algn="ctr">
                        <a:lnSpc>
                          <a:spcPct val="115000"/>
                        </a:lnSpc>
                        <a:spcAft>
                          <a:spcPts val="0"/>
                        </a:spcAft>
                        <a:tabLst>
                          <a:tab pos="457200" algn="l"/>
                          <a:tab pos="1143000" algn="l"/>
                          <a:tab pos="2637155" algn="ctr"/>
                          <a:tab pos="5274310" algn="r"/>
                        </a:tabLst>
                      </a:pPr>
                      <a:r>
                        <a:rPr lang="bg-BG" sz="1100">
                          <a:effectLst/>
                        </a:rPr>
                        <a:t>Общи критерии за ОПРЧР</a:t>
                      </a:r>
                      <a:endParaRPr lang="bg-BG" sz="1000">
                        <a:effectLst/>
                        <a:latin typeface="Calibri"/>
                        <a:ea typeface="MS Mincho"/>
                        <a:cs typeface="Times New Roman"/>
                      </a:endParaRPr>
                    </a:p>
                  </a:txBody>
                  <a:tcPr marL="61432" marR="61432" marT="0" marB="0"/>
                </a:tc>
                <a:tc hMerge="1">
                  <a:txBody>
                    <a:bodyPr/>
                    <a:lstStyle/>
                    <a:p>
                      <a:endParaRPr lang="bg-BG"/>
                    </a:p>
                  </a:txBody>
                  <a:tcPr/>
                </a:tc>
                <a:tc hMerge="1">
                  <a:txBody>
                    <a:bodyPr/>
                    <a:lstStyle/>
                    <a:p>
                      <a:endParaRPr lang="bg-BG"/>
                    </a:p>
                  </a:txBody>
                  <a:tcPr/>
                </a:tc>
              </a:tr>
              <a:tr h="245486">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1</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Оперативен капацитет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432" marR="61432" marT="0" marB="0"/>
                </a:tc>
              </a:tr>
              <a:tr h="742512">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556885">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5</a:t>
                      </a:r>
                      <a:endParaRPr lang="bg-BG" sz="1000">
                        <a:effectLst/>
                        <a:latin typeface="Calibri"/>
                        <a:ea typeface="MS Mincho"/>
                        <a:cs typeface="Times New Roman"/>
                      </a:endParaRPr>
                    </a:p>
                  </a:txBody>
                  <a:tcPr marL="61432" marR="61432" marT="0" marB="0"/>
                </a:tc>
              </a:tr>
              <a:tr h="297610">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2</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20</a:t>
                      </a:r>
                      <a:endParaRPr lang="bg-BG" sz="1000">
                        <a:effectLst/>
                        <a:latin typeface="Calibri"/>
                        <a:ea typeface="MS Mincho"/>
                        <a:cs typeface="Times New Roman"/>
                      </a:endParaRPr>
                    </a:p>
                  </a:txBody>
                  <a:tcPr marL="61432" marR="61432" marT="0" marB="0"/>
                </a:tc>
              </a:tr>
              <a:tr h="22755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371256">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297610">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3</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Методика и организация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35</a:t>
                      </a:r>
                      <a:endParaRPr lang="bg-BG" sz="1000">
                        <a:effectLst/>
                        <a:latin typeface="Calibri"/>
                        <a:ea typeface="MS Mincho"/>
                        <a:cs typeface="Times New Roman"/>
                      </a:endParaRPr>
                    </a:p>
                  </a:txBody>
                  <a:tcPr marL="61432" marR="61432" marT="0" marB="0"/>
                </a:tc>
              </a:tr>
              <a:tr h="371256">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25</a:t>
                      </a:r>
                      <a:endParaRPr lang="bg-BG" sz="1000">
                        <a:effectLst/>
                        <a:latin typeface="Calibri"/>
                        <a:ea typeface="MS Mincho"/>
                        <a:cs typeface="Times New Roman"/>
                      </a:endParaRPr>
                    </a:p>
                  </a:txBody>
                  <a:tcPr marL="61432" marR="61432" marT="0" marB="0"/>
                </a:tc>
              </a:tr>
              <a:tr h="297610">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432" marR="61432" marT="0" marB="0"/>
                </a:tc>
              </a:tr>
              <a:tr h="297610">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4</a:t>
                      </a:r>
                      <a:r>
                        <a:rPr lang="bg-BG" sz="1100" dirty="0">
                          <a:effectLst/>
                        </a:rPr>
                        <a:t> </a:t>
                      </a:r>
                      <a:endParaRPr lang="bg-BG" sz="1000" dirty="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30</a:t>
                      </a:r>
                      <a:endParaRPr lang="bg-BG" sz="1000">
                        <a:effectLst/>
                        <a:latin typeface="Calibri"/>
                        <a:ea typeface="MS Mincho"/>
                        <a:cs typeface="Times New Roman"/>
                      </a:endParaRPr>
                    </a:p>
                  </a:txBody>
                  <a:tcPr marL="61432" marR="61432" marT="0" marB="0"/>
                </a:tc>
              </a:tr>
              <a:tr h="371256">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Ефективност, ефикасност и икономичност на разходите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432" marR="61432" marT="0" marB="0"/>
                </a:tc>
              </a:tr>
              <a:tr h="297610">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432" marR="61432"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61432" marR="6143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432" marR="61432" marT="0" marB="0"/>
                </a:tc>
              </a:tr>
              <a:tr h="282477">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000">
                        <a:effectLst/>
                        <a:latin typeface="Calibri"/>
                        <a:ea typeface="MS Mincho"/>
                        <a:cs typeface="Times New Roman"/>
                      </a:endParaRPr>
                    </a:p>
                  </a:txBody>
                  <a:tcPr marL="61432" marR="61432"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000" dirty="0">
                        <a:effectLst/>
                        <a:latin typeface="Calibri"/>
                        <a:ea typeface="MS Mincho"/>
                        <a:cs typeface="Times New Roman"/>
                      </a:endParaRPr>
                    </a:p>
                  </a:txBody>
                  <a:tcPr marL="61432" marR="61432" marT="0" marB="0" anchor="ctr"/>
                </a:tc>
              </a:tr>
            </a:tbl>
          </a:graphicData>
        </a:graphic>
      </p:graphicFrame>
    </p:spTree>
    <p:extLst>
      <p:ext uri="{BB962C8B-B14F-4D97-AF65-F5344CB8AC3E}">
        <p14:creationId xmlns:p14="http://schemas.microsoft.com/office/powerpoint/2010/main" val="239416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9448"/>
            <a:ext cx="9244432" cy="123578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bg-BG" sz="2400" dirty="0"/>
          </a:p>
        </p:txBody>
      </p:sp>
      <p:sp>
        <p:nvSpPr>
          <p:cNvPr id="3" name="Content Placeholder 2"/>
          <p:cNvSpPr>
            <a:spLocks noGrp="1"/>
          </p:cNvSpPr>
          <p:nvPr>
            <p:ph idx="1"/>
          </p:nvPr>
        </p:nvSpPr>
        <p:spPr>
          <a:xfrm>
            <a:off x="677333" y="1734208"/>
            <a:ext cx="9667937" cy="4890710"/>
          </a:xfrm>
        </p:spPr>
        <p:txBody>
          <a:bodyPr>
            <a:normAutofit fontScale="85000" lnSpcReduction="20000"/>
          </a:bodyPr>
          <a:lstStyle/>
          <a:p>
            <a:pPr marL="0" indent="0">
              <a:buNone/>
            </a:pPr>
            <a:r>
              <a:rPr lang="bg-BG" sz="2000" dirty="0" smtClean="0"/>
              <a:t>Специфични </a:t>
            </a:r>
            <a:r>
              <a:rPr lang="bg-BG" sz="2000" dirty="0"/>
              <a:t>цели:</a:t>
            </a:r>
          </a:p>
          <a:p>
            <a:r>
              <a:rPr lang="bg-BG" sz="2000" b="1" u="sng" dirty="0"/>
              <a:t>По КОМПОНЕНТ 1 – Обучение на безработни лица (ПО1)</a:t>
            </a:r>
            <a:endParaRPr lang="bg-BG" sz="2000" dirty="0"/>
          </a:p>
          <a:p>
            <a:r>
              <a:rPr lang="bg-BG" sz="2000" b="1" dirty="0"/>
              <a:t>СЦ 1</a:t>
            </a:r>
            <a:r>
              <a:rPr lang="bg-BG" sz="2000" dirty="0"/>
              <a:t>: Увеличаване броя на започналите работа безработни или неактивни лица над 30-годишна възраст, вкл. такива с ниско образование.</a:t>
            </a:r>
          </a:p>
          <a:p>
            <a:r>
              <a:rPr lang="bg-BG" sz="2000" b="1" dirty="0"/>
              <a:t>СЦ 2</a:t>
            </a:r>
            <a:r>
              <a:rPr lang="bg-BG" sz="2000" dirty="0"/>
              <a:t>: Увеличаване броя на икономически неактивните младежи извън образование и обучение на възраст до 29 г. вкл., които са получили предложение за обучение, работа, стаж или обучение по време на работа (чиракуване), или са насочени към продължаване на образованието, със завършено средно или висше образование и такива с основна или по-ниска образователна степен.</a:t>
            </a:r>
          </a:p>
          <a:p>
            <a:r>
              <a:rPr lang="bg-BG" sz="2000" b="1" u="sng" dirty="0"/>
              <a:t>По КОМПОНЕНТ 2 – Обучение на заети лица (ПО1)</a:t>
            </a:r>
            <a:endParaRPr lang="bg-BG" sz="2000" dirty="0"/>
          </a:p>
          <a:p>
            <a:r>
              <a:rPr lang="bg-BG" sz="2000" b="1" dirty="0"/>
              <a:t>СЦ 3</a:t>
            </a:r>
            <a:r>
              <a:rPr lang="bg-BG" sz="2000" dirty="0"/>
              <a:t>: Увеличаване броя на заетите лица, придобили нови знания и умения</a:t>
            </a:r>
          </a:p>
          <a:p>
            <a:r>
              <a:rPr lang="bg-BG" sz="2000" b="1" u="sng" dirty="0"/>
              <a:t>По КОМПОНЕНТ 3 – Обучения на уязвими групи и мерки за интеграцията на пазара на труда (ПО1 и ПО2)</a:t>
            </a:r>
            <a:endParaRPr lang="bg-BG" sz="2000" dirty="0"/>
          </a:p>
          <a:p>
            <a:r>
              <a:rPr lang="bg-BG" sz="2000" b="1" dirty="0"/>
              <a:t>СЦ 4</a:t>
            </a:r>
            <a:r>
              <a:rPr lang="bg-BG" sz="2000" dirty="0"/>
              <a:t>: Насърчаване на равните възможности за заетост и интеграция на пазара на труда на лицата, полагащи грижи за зависими членове или на хората с увреждания чрез предоставяне на обучения и осигуряване на заетост </a:t>
            </a:r>
            <a:r>
              <a:rPr lang="bg-BG" sz="2000" b="1" dirty="0"/>
              <a:t>(ПО1)</a:t>
            </a:r>
            <a:endParaRPr lang="bg-BG" sz="2000" dirty="0"/>
          </a:p>
          <a:p>
            <a:r>
              <a:rPr lang="bg-BG" sz="2000" b="1" dirty="0"/>
              <a:t>СЦ 5</a:t>
            </a:r>
            <a:r>
              <a:rPr lang="bg-BG" sz="2000" dirty="0"/>
              <a:t>: Улесняване достъпа до заетост на лица с увреждания и членове на семейства с деца, включително и чрез предоставяне на социални и здравни услуги</a:t>
            </a:r>
            <a:r>
              <a:rPr lang="bg-BG" sz="2000" b="1" dirty="0"/>
              <a:t> (ПО2)</a:t>
            </a:r>
            <a:endParaRPr lang="bg-BG" sz="2000" dirty="0"/>
          </a:p>
        </p:txBody>
      </p:sp>
    </p:spTree>
    <p:extLst>
      <p:ext uri="{BB962C8B-B14F-4D97-AF65-F5344CB8AC3E}">
        <p14:creationId xmlns:p14="http://schemas.microsoft.com/office/powerpoint/2010/main" val="1309824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Autofit/>
          </a:bodyPr>
          <a:lstStyle/>
          <a:p>
            <a:r>
              <a:rPr lang="bg-BG" sz="2400" b="1" dirty="0"/>
              <a:t>Мярка 9 „Подкрепа за развитието на предприемачески идеи на територията на МИГ Елин Пелин - Горна Малина“</a:t>
            </a:r>
            <a:endParaRPr lang="bg-BG"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6949207"/>
              </p:ext>
            </p:extLst>
          </p:nvPr>
        </p:nvGraphicFramePr>
        <p:xfrm>
          <a:off x="788276" y="1828799"/>
          <a:ext cx="9490841" cy="4939862"/>
        </p:xfrm>
        <a:graphic>
          <a:graphicData uri="http://schemas.openxmlformats.org/drawingml/2006/table">
            <a:tbl>
              <a:tblPr firstRow="1" firstCol="1" bandRow="1">
                <a:tableStyleId>{5C22544A-7EE6-4342-B048-85BDC9FD1C3A}</a:tableStyleId>
              </a:tblPr>
              <a:tblGrid>
                <a:gridCol w="531365"/>
                <a:gridCol w="7134811"/>
                <a:gridCol w="1824665"/>
              </a:tblGrid>
              <a:tr h="463969">
                <a:tc gridSpan="3">
                  <a:txBody>
                    <a:bodyPr/>
                    <a:lstStyle/>
                    <a:p>
                      <a:pPr marR="186055" algn="ctr">
                        <a:lnSpc>
                          <a:spcPct val="115000"/>
                        </a:lnSpc>
                        <a:spcAft>
                          <a:spcPts val="0"/>
                        </a:spcAft>
                        <a:tabLst>
                          <a:tab pos="457200" algn="l"/>
                          <a:tab pos="1143000" algn="l"/>
                          <a:tab pos="2637155" algn="ctr"/>
                          <a:tab pos="5274310" algn="r"/>
                        </a:tabLst>
                      </a:pPr>
                      <a:r>
                        <a:rPr lang="bg-BG" sz="1200" b="1" dirty="0">
                          <a:effectLst/>
                          <a:latin typeface="Times New Roman"/>
                          <a:ea typeface="MS Mincho"/>
                          <a:cs typeface="Times New Roman"/>
                        </a:rPr>
                        <a:t>Специфични критерии за територията на МИГ</a:t>
                      </a:r>
                      <a:endParaRPr lang="bg-BG" sz="1100" dirty="0">
                        <a:effectLst/>
                        <a:latin typeface="Calibri"/>
                        <a:ea typeface="MS Mincho"/>
                        <a:cs typeface="Times New Roman"/>
                      </a:endParaRPr>
                    </a:p>
                  </a:txBody>
                  <a:tcPr marL="68580" marR="68580" marT="0" marB="0"/>
                </a:tc>
                <a:tc hMerge="1">
                  <a:txBody>
                    <a:bodyPr/>
                    <a:lstStyle/>
                    <a:p>
                      <a:endParaRPr lang="bg-BG"/>
                    </a:p>
                  </a:txBody>
                  <a:tcPr/>
                </a:tc>
                <a:tc hMerge="1">
                  <a:txBody>
                    <a:bodyPr/>
                    <a:lstStyle/>
                    <a:p>
                      <a:endParaRPr lang="bg-BG"/>
                    </a:p>
                  </a:txBody>
                  <a:tcPr/>
                </a:tc>
              </a:tr>
              <a:tr h="79498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1</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solidFill>
                            <a:srgbClr val="000000"/>
                          </a:solidFill>
                          <a:effectLst/>
                          <a:latin typeface="Times New Roman"/>
                          <a:ea typeface="Calibri"/>
                        </a:rPr>
                        <a:t>Проектът е насочен към лица с увреждания (лица с намалена работоспособност) или лица от маргинализирани общности</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15</a:t>
                      </a:r>
                      <a:endParaRPr lang="bg-BG" sz="1100">
                        <a:effectLst/>
                        <a:latin typeface="Calibri"/>
                        <a:ea typeface="MS Mincho"/>
                        <a:cs typeface="Times New Roman"/>
                      </a:endParaRPr>
                    </a:p>
                  </a:txBody>
                  <a:tcPr marL="68580" marR="68580" marT="0" marB="0"/>
                </a:tc>
              </a:tr>
              <a:tr h="1403348">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2</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dirty="0">
                          <a:solidFill>
                            <a:srgbClr val="000000"/>
                          </a:solidFill>
                          <a:effectLst/>
                          <a:latin typeface="Times New Roman"/>
                          <a:ea typeface="Calibri"/>
                        </a:rPr>
                        <a:t>Проектът е насочен към една от следните групи предприемачи: жени или лица до 29-годишна възраст или лица над 50 годишна възраст</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10</a:t>
                      </a:r>
                      <a:endParaRPr lang="bg-BG" sz="1100">
                        <a:effectLst/>
                        <a:latin typeface="Calibri"/>
                        <a:ea typeface="MS Mincho"/>
                        <a:cs typeface="Times New Roman"/>
                      </a:endParaRPr>
                    </a:p>
                  </a:txBody>
                  <a:tcPr marL="68580" marR="68580" marT="0" marB="0"/>
                </a:tc>
              </a:tr>
              <a:tr h="1052513">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3</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solidFill>
                            <a:srgbClr val="000000"/>
                          </a:solidFill>
                          <a:effectLst/>
                          <a:latin typeface="Times New Roman"/>
                          <a:ea typeface="Calibri"/>
                        </a:rPr>
                        <a:t>Проектът включва социални иновации  </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10</a:t>
                      </a:r>
                      <a:endParaRPr lang="bg-BG" sz="1100">
                        <a:effectLst/>
                        <a:latin typeface="Calibri"/>
                        <a:ea typeface="MS Mincho"/>
                        <a:cs typeface="Times New Roman"/>
                      </a:endParaRPr>
                    </a:p>
                  </a:txBody>
                  <a:tcPr marL="68580" marR="68580" marT="0" marB="0"/>
                </a:tc>
              </a:tr>
              <a:tr h="79498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latin typeface="Times New Roman"/>
                          <a:ea typeface="MS Mincho"/>
                          <a:cs typeface="Times New Roman"/>
                        </a:rPr>
                        <a:t>4</a:t>
                      </a:r>
                      <a:r>
                        <a:rPr lang="bg-BG" sz="1200" dirty="0">
                          <a:effectLst/>
                          <a:latin typeface="Times New Roman"/>
                          <a:ea typeface="MS Mincho"/>
                          <a:cs typeface="Times New Roman"/>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dirty="0">
                          <a:solidFill>
                            <a:srgbClr val="000000"/>
                          </a:solidFill>
                          <a:effectLst/>
                          <a:latin typeface="Times New Roman"/>
                          <a:ea typeface="Calibri"/>
                        </a:rPr>
                        <a:t>Проектът включва целеви групи </a:t>
                      </a:r>
                      <a:r>
                        <a:rPr lang="bg-BG" sz="1200" dirty="0" smtClean="0">
                          <a:solidFill>
                            <a:srgbClr val="000000"/>
                          </a:solidFill>
                          <a:effectLst/>
                          <a:latin typeface="Times New Roman"/>
                          <a:ea typeface="Calibri"/>
                        </a:rPr>
                        <a:t>от общините </a:t>
                      </a:r>
                      <a:r>
                        <a:rPr lang="bg-BG" sz="1200" dirty="0">
                          <a:solidFill>
                            <a:srgbClr val="000000"/>
                          </a:solidFill>
                          <a:effectLst/>
                          <a:latin typeface="Times New Roman"/>
                          <a:ea typeface="Calibri"/>
                        </a:rPr>
                        <a:t>на територия на МИГ и/или дейностите по проекта ще се осъществяват на </a:t>
                      </a:r>
                      <a:r>
                        <a:rPr lang="bg-BG" sz="1200" dirty="0" smtClean="0">
                          <a:solidFill>
                            <a:srgbClr val="000000"/>
                          </a:solidFill>
                          <a:effectLst/>
                          <a:latin typeface="Times New Roman"/>
                          <a:ea typeface="Calibri"/>
                        </a:rPr>
                        <a:t>повече от една община </a:t>
                      </a:r>
                      <a:r>
                        <a:rPr lang="bg-BG" sz="1200" dirty="0">
                          <a:solidFill>
                            <a:srgbClr val="000000"/>
                          </a:solidFill>
                          <a:effectLst/>
                          <a:latin typeface="Times New Roman"/>
                          <a:ea typeface="Calibri"/>
                        </a:rPr>
                        <a:t>на територия на МИГ</a:t>
                      </a: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latin typeface="Times New Roman"/>
                          <a:ea typeface="MS Mincho"/>
                          <a:cs typeface="Times New Roman"/>
                        </a:rPr>
                        <a:t>5</a:t>
                      </a:r>
                      <a:endParaRPr lang="bg-BG" sz="1100">
                        <a:effectLst/>
                        <a:latin typeface="Calibri"/>
                        <a:ea typeface="MS Mincho"/>
                        <a:cs typeface="Times New Roman"/>
                      </a:endParaRPr>
                    </a:p>
                  </a:txBody>
                  <a:tcPr marL="68580" marR="68580" marT="0" marB="0"/>
                </a:tc>
              </a:tr>
              <a:tr h="430072">
                <a:tc gridSpan="2">
                  <a:txBody>
                    <a:bodyPr/>
                    <a:lstStyle/>
                    <a:p>
                      <a:pPr marR="186055" algn="r">
                        <a:lnSpc>
                          <a:spcPct val="115000"/>
                        </a:lnSpc>
                        <a:spcAft>
                          <a:spcPts val="0"/>
                        </a:spcAft>
                        <a:tabLst>
                          <a:tab pos="457200" algn="l"/>
                          <a:tab pos="1143000" algn="l"/>
                          <a:tab pos="2637155" algn="ctr"/>
                          <a:tab pos="5274310" algn="r"/>
                        </a:tabLst>
                      </a:pPr>
                      <a:r>
                        <a:rPr lang="bg-BG" sz="1200" b="1">
                          <a:effectLst/>
                          <a:latin typeface="Times New Roman"/>
                          <a:ea typeface="MS Mincho"/>
                          <a:cs typeface="Times New Roman"/>
                        </a:rPr>
                        <a:t>ОБЩ брой точки</a:t>
                      </a:r>
                      <a:endParaRPr lang="bg-BG" sz="1100">
                        <a:effectLst/>
                        <a:latin typeface="Calibri"/>
                        <a:ea typeface="MS Mincho"/>
                        <a:cs typeface="Times New Roman"/>
                      </a:endParaRPr>
                    </a:p>
                  </a:txBody>
                  <a:tcPr marL="68580" marR="68580" marT="0" marB="0" anchor="ctr"/>
                </a:tc>
                <a:tc hMerge="1">
                  <a:txBody>
                    <a:bodyPr/>
                    <a:lstStyle/>
                    <a:p>
                      <a:endParaRPr lang="bg-BG"/>
                    </a:p>
                  </a:txBody>
                  <a:tcPr/>
                </a:tc>
                <a:tc>
                  <a:txBody>
                    <a:bodyPr/>
                    <a:lstStyle/>
                    <a:p>
                      <a:pPr marR="186055" algn="ctr">
                        <a:lnSpc>
                          <a:spcPct val="115000"/>
                        </a:lnSpc>
                        <a:spcAft>
                          <a:spcPts val="0"/>
                        </a:spcAft>
                      </a:pPr>
                      <a:r>
                        <a:rPr lang="bg-BG" sz="1200" b="1" dirty="0">
                          <a:effectLst/>
                          <a:latin typeface="Times New Roman"/>
                          <a:ea typeface="MS Mincho"/>
                          <a:cs typeface="Times New Roman"/>
                        </a:rPr>
                        <a:t>40</a:t>
                      </a:r>
                      <a:endParaRPr lang="bg-BG" sz="1100" dirty="0">
                        <a:effectLst/>
                        <a:latin typeface="Calibri"/>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7100829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913774" y="1783976"/>
            <a:ext cx="9834908" cy="4993342"/>
          </a:xfrm>
        </p:spPr>
        <p:txBody>
          <a:bodyPr>
            <a:normAutofit/>
          </a:bodyPr>
          <a:lstStyle/>
          <a:p>
            <a:pPr marL="0" indent="0">
              <a:buNone/>
            </a:pPr>
            <a:r>
              <a:rPr lang="bg-BG" sz="2800" b="1" i="1" dirty="0"/>
              <a:t>Описание на </a:t>
            </a:r>
            <a:r>
              <a:rPr lang="bg-BG" sz="2800" b="1" i="1" dirty="0" smtClean="0"/>
              <a:t>целите –</a:t>
            </a:r>
          </a:p>
          <a:p>
            <a:pPr marL="0" indent="0">
              <a:buNone/>
            </a:pPr>
            <a:r>
              <a:rPr lang="bg-BG" sz="2400" dirty="0"/>
              <a:t>Пълноценно участие в обществения живот на територията на МИГ Елин Пелин - Горна Малина </a:t>
            </a:r>
            <a:r>
              <a:rPr lang="bg-BG" sz="2400" dirty="0" smtClean="0"/>
              <a:t>на </a:t>
            </a:r>
            <a:r>
              <a:rPr lang="bg-BG" sz="2400" b="1" dirty="0"/>
              <a:t>лица от уязвими етнически общности</a:t>
            </a:r>
            <a:r>
              <a:rPr lang="bg-BG" sz="2400" dirty="0"/>
              <a:t> с </a:t>
            </a:r>
            <a:r>
              <a:rPr lang="bg-BG" sz="2400" b="1" dirty="0"/>
              <a:t>фокус върху ромите</a:t>
            </a:r>
            <a:r>
              <a:rPr lang="bg-BG" sz="2400" dirty="0"/>
              <a:t>, чрез насърчаване на включването им в:</a:t>
            </a:r>
          </a:p>
          <a:p>
            <a:pPr lvl="0"/>
            <a:r>
              <a:rPr lang="bg-BG" sz="2400" dirty="0"/>
              <a:t>заетост;</a:t>
            </a:r>
          </a:p>
          <a:p>
            <a:pPr lvl="0"/>
            <a:r>
              <a:rPr lang="bg-BG" sz="2400" dirty="0"/>
              <a:t>образование;</a:t>
            </a:r>
          </a:p>
          <a:p>
            <a:pPr lvl="0"/>
            <a:r>
              <a:rPr lang="bg-BG" sz="2400" dirty="0"/>
              <a:t>обучение;</a:t>
            </a:r>
          </a:p>
          <a:p>
            <a:r>
              <a:rPr lang="bg-BG" sz="2400" dirty="0"/>
              <a:t>социални и здравни услуги.</a:t>
            </a:r>
            <a:endParaRPr lang="bg-BG" sz="1600" dirty="0" smtClean="0"/>
          </a:p>
        </p:txBody>
      </p:sp>
    </p:spTree>
    <p:extLst>
      <p:ext uri="{BB962C8B-B14F-4D97-AF65-F5344CB8AC3E}">
        <p14:creationId xmlns:p14="http://schemas.microsoft.com/office/powerpoint/2010/main" val="3080123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45459" y="1667435"/>
            <a:ext cx="10399059" cy="5190565"/>
          </a:xfrm>
        </p:spPr>
        <p:txBody>
          <a:bodyPr>
            <a:normAutofit/>
          </a:bodyPr>
          <a:lstStyle/>
          <a:p>
            <a:pPr marL="0" indent="0">
              <a:buNone/>
            </a:pPr>
            <a:r>
              <a:rPr lang="bg-BG" sz="2000" b="1" i="1" dirty="0"/>
              <a:t>Обхват на мярката </a:t>
            </a:r>
            <a:r>
              <a:rPr lang="bg-BG" sz="2000" b="1" i="1" dirty="0" smtClean="0"/>
              <a:t>–</a:t>
            </a:r>
          </a:p>
          <a:p>
            <a:pPr marL="0" indent="0">
              <a:buNone/>
            </a:pPr>
            <a:r>
              <a:rPr lang="bg-BG" sz="1700" dirty="0"/>
              <a:t>Териториален обхват на приложение на мярката – територията на </a:t>
            </a:r>
            <a:r>
              <a:rPr lang="bg-BG" sz="1600" dirty="0"/>
              <a:t>МИГ Елин Пелин - Горна Малина</a:t>
            </a:r>
            <a:r>
              <a:rPr lang="bg-BG" sz="1700" dirty="0" smtClean="0"/>
              <a:t>.</a:t>
            </a:r>
            <a:endParaRPr lang="bg-BG" sz="1600" dirty="0"/>
          </a:p>
          <a:p>
            <a:pPr marL="0" indent="0">
              <a:buNone/>
            </a:pPr>
            <a:r>
              <a:rPr lang="bg-BG" sz="1600" b="1" dirty="0"/>
              <a:t>Целеви групи:</a:t>
            </a:r>
            <a:endParaRPr lang="bg-BG" sz="1600" dirty="0"/>
          </a:p>
          <a:p>
            <a:pPr lvl="0"/>
            <a:r>
              <a:rPr lang="bg-BG" sz="1600" dirty="0"/>
              <a:t>представителите на ромската общност; </a:t>
            </a:r>
          </a:p>
          <a:p>
            <a:pPr lvl="0"/>
            <a:r>
              <a:rPr lang="bg-BG" sz="1600" dirty="0"/>
              <a:t>хора в риск и/или жертва на дискриминация по друг признак, освен етническа принадлежност; </a:t>
            </a:r>
          </a:p>
          <a:p>
            <a:pPr lvl="0"/>
            <a:r>
              <a:rPr lang="bg-BG" sz="1600" dirty="0"/>
              <a:t>хора, населяващи територии, в т.ч. с ниска гъстота на населението, селски и изолирани райони, части от населени места, в които е налице концентрация на проблеми, създаващи риск от бедност, социално изключване и маргинализация (висока безработица, ниски доходи, ограничен достъп до публични услуги, териториална </a:t>
            </a:r>
            <a:r>
              <a:rPr lang="bg-BG" sz="1600" dirty="0" err="1"/>
              <a:t>сегрегация</a:t>
            </a:r>
            <a:r>
              <a:rPr lang="bg-BG" sz="1600" dirty="0"/>
              <a:t>, пространствена изолация и др.).</a:t>
            </a:r>
          </a:p>
          <a:p>
            <a:r>
              <a:rPr lang="bg-BG" sz="1600" i="1" dirty="0"/>
              <a:t>Насърчават се дейности, които водят пряко или косвено до подобряване на детското благосъстояние, защита правата на детето и равенството на половете.</a:t>
            </a:r>
            <a:endParaRPr lang="bg-BG" sz="1600" dirty="0"/>
          </a:p>
          <a:p>
            <a:pPr marL="0" indent="0">
              <a:buNone/>
            </a:pPr>
            <a:r>
              <a:rPr lang="bg-BG" sz="1600" b="1" dirty="0"/>
              <a:t>Важно</a:t>
            </a:r>
            <a:r>
              <a:rPr lang="bg-BG" sz="1600" dirty="0"/>
              <a:t>:</a:t>
            </a:r>
          </a:p>
          <a:p>
            <a:r>
              <a:rPr lang="bg-BG" sz="1600" dirty="0"/>
              <a:t>При планиране разкриването на нови услуги следва да се предвиди осигуряването на устойчиво предоставяне на услугата след приключване на проекта.</a:t>
            </a:r>
            <a:endParaRPr lang="bg-BG" sz="1600" dirty="0" smtClean="0"/>
          </a:p>
        </p:txBody>
      </p:sp>
    </p:spTree>
    <p:extLst>
      <p:ext uri="{BB962C8B-B14F-4D97-AF65-F5344CB8AC3E}">
        <p14:creationId xmlns:p14="http://schemas.microsoft.com/office/powerpoint/2010/main" val="17326087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90282" y="1604683"/>
            <a:ext cx="10282518" cy="5190564"/>
          </a:xfrm>
        </p:spPr>
        <p:txBody>
          <a:bodyPr>
            <a:noAutofit/>
          </a:bodyPr>
          <a:lstStyle/>
          <a:p>
            <a:pPr marL="0" indent="0">
              <a:buNone/>
            </a:pPr>
            <a:r>
              <a:rPr lang="bg-BG" sz="2800" b="1" i="1" dirty="0"/>
              <a:t>Допустими </a:t>
            </a:r>
            <a:r>
              <a:rPr lang="bg-BG" sz="2800" b="1" i="1" dirty="0" smtClean="0"/>
              <a:t>кандидати -</a:t>
            </a:r>
          </a:p>
          <a:p>
            <a:pPr lvl="0"/>
            <a:r>
              <a:rPr lang="bg-BG" sz="2800" dirty="0"/>
              <a:t>Доставчици на социални и здравни услуги; </a:t>
            </a:r>
          </a:p>
          <a:p>
            <a:pPr lvl="0"/>
            <a:r>
              <a:rPr lang="bg-BG" sz="2800" dirty="0"/>
              <a:t>Работодатели; </a:t>
            </a:r>
          </a:p>
          <a:p>
            <a:pPr lvl="0"/>
            <a:r>
              <a:rPr lang="bg-BG" sz="2800" dirty="0"/>
              <a:t>Общини; </a:t>
            </a:r>
          </a:p>
          <a:p>
            <a:pPr lvl="0"/>
            <a:r>
              <a:rPr lang="bg-BG" sz="2800" dirty="0"/>
              <a:t>Организации, предоставящи посреднически услуги; </a:t>
            </a:r>
          </a:p>
          <a:p>
            <a:pPr lvl="0"/>
            <a:r>
              <a:rPr lang="bg-BG" sz="2800" dirty="0"/>
              <a:t>Обучителни организации; </a:t>
            </a:r>
          </a:p>
          <a:p>
            <a:pPr lvl="0"/>
            <a:r>
              <a:rPr lang="bg-BG" sz="2800" dirty="0"/>
              <a:t>Центрове за информация и професионално ориентиране; </a:t>
            </a:r>
          </a:p>
          <a:p>
            <a:pPr lvl="0"/>
            <a:r>
              <a:rPr lang="bg-BG" sz="2800" dirty="0"/>
              <a:t>Читалища; </a:t>
            </a:r>
          </a:p>
        </p:txBody>
      </p:sp>
    </p:spTree>
    <p:extLst>
      <p:ext uri="{BB962C8B-B14F-4D97-AF65-F5344CB8AC3E}">
        <p14:creationId xmlns:p14="http://schemas.microsoft.com/office/powerpoint/2010/main" val="32673203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99247" y="1667435"/>
            <a:ext cx="10058399" cy="5118847"/>
          </a:xfrm>
        </p:spPr>
        <p:txBody>
          <a:bodyPr>
            <a:normAutofit lnSpcReduction="10000"/>
          </a:bodyPr>
          <a:lstStyle/>
          <a:p>
            <a:pPr marL="0" indent="0">
              <a:buNone/>
            </a:pPr>
            <a:r>
              <a:rPr lang="bg-BG" sz="2000" b="1" i="1" dirty="0"/>
              <a:t>Допустими </a:t>
            </a:r>
            <a:r>
              <a:rPr lang="bg-BG" sz="2000" b="1" i="1" dirty="0" smtClean="0"/>
              <a:t>дейности –</a:t>
            </a:r>
          </a:p>
          <a:p>
            <a:pPr marL="0" indent="0">
              <a:buNone/>
            </a:pPr>
            <a:r>
              <a:rPr lang="bg-BG" b="1" dirty="0"/>
              <a:t>Направление „Подобряване достъпа до заетост”</a:t>
            </a:r>
            <a:r>
              <a:rPr lang="bg-BG" dirty="0"/>
              <a:t>:</a:t>
            </a:r>
          </a:p>
          <a:p>
            <a:pPr lvl="0"/>
            <a:r>
              <a:rPr lang="bg-BG" sz="1600" dirty="0"/>
              <a:t>активиране на икономически неактивни лица; </a:t>
            </a:r>
          </a:p>
          <a:p>
            <a:pPr lvl="0"/>
            <a:r>
              <a:rPr lang="bg-BG" sz="1600" dirty="0"/>
              <a:t>посредничество за намиране на работа; професионално информиране и консултиране; </a:t>
            </a:r>
          </a:p>
          <a:p>
            <a:pPr lvl="0"/>
            <a:r>
              <a:rPr lang="bg-BG" sz="1600" dirty="0"/>
              <a:t>психологическо подпомагане; </a:t>
            </a:r>
          </a:p>
          <a:p>
            <a:pPr lvl="0"/>
            <a:r>
              <a:rPr lang="bg-BG" sz="1600" dirty="0"/>
              <a:t>мотивационно обучение; </a:t>
            </a:r>
          </a:p>
          <a:p>
            <a:pPr lvl="0"/>
            <a:r>
              <a:rPr lang="bg-BG" sz="1600" dirty="0"/>
              <a:t>предоставяне на обучение; </a:t>
            </a:r>
          </a:p>
          <a:p>
            <a:pPr lvl="0"/>
            <a:r>
              <a:rPr lang="bg-BG" sz="1600" dirty="0"/>
              <a:t>включване в стажуване, чиракуване, заетост в т.ч. в сферата на социалната икономика; </a:t>
            </a:r>
          </a:p>
          <a:p>
            <a:pPr lvl="0"/>
            <a:r>
              <a:rPr lang="bg-BG" sz="1600" dirty="0"/>
              <a:t>насърчаване на самостоятелната заетост и др.</a:t>
            </a:r>
          </a:p>
          <a:p>
            <a:pPr marL="0" indent="0">
              <a:buNone/>
            </a:pPr>
            <a:r>
              <a:rPr lang="bg-BG" b="1" dirty="0"/>
              <a:t>Направление „Подобряване достъпа до образование”</a:t>
            </a:r>
            <a:r>
              <a:rPr lang="bg-BG" dirty="0"/>
              <a:t>:</a:t>
            </a:r>
          </a:p>
          <a:p>
            <a:pPr lvl="0"/>
            <a:r>
              <a:rPr lang="bg-BG" sz="1600" dirty="0"/>
              <a:t>превенция на ранното отпадане от училище; </a:t>
            </a:r>
          </a:p>
          <a:p>
            <a:pPr lvl="0"/>
            <a:r>
              <a:rPr lang="bg-BG" sz="1600" dirty="0"/>
              <a:t>интеграция в образователната система на деца и младежи; </a:t>
            </a:r>
          </a:p>
          <a:p>
            <a:pPr lvl="0"/>
            <a:r>
              <a:rPr lang="bg-BG" sz="1600" dirty="0"/>
              <a:t>подобряване достъпа до образователни услуги за ранно детско развитие; </a:t>
            </a:r>
          </a:p>
          <a:p>
            <a:pPr lvl="0"/>
            <a:r>
              <a:rPr lang="bg-BG" sz="1600" dirty="0"/>
              <a:t>ограмотяване на възрастни.</a:t>
            </a:r>
          </a:p>
        </p:txBody>
      </p:sp>
    </p:spTree>
    <p:extLst>
      <p:ext uri="{BB962C8B-B14F-4D97-AF65-F5344CB8AC3E}">
        <p14:creationId xmlns:p14="http://schemas.microsoft.com/office/powerpoint/2010/main" val="710613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99247" y="1667435"/>
            <a:ext cx="10058399" cy="5118847"/>
          </a:xfrm>
        </p:spPr>
        <p:txBody>
          <a:bodyPr>
            <a:normAutofit fontScale="77500" lnSpcReduction="20000"/>
          </a:bodyPr>
          <a:lstStyle/>
          <a:p>
            <a:pPr marL="0" indent="0">
              <a:buNone/>
            </a:pPr>
            <a:r>
              <a:rPr lang="bg-BG" sz="2000" b="1" i="1" dirty="0"/>
              <a:t>Допустими </a:t>
            </a:r>
            <a:r>
              <a:rPr lang="bg-BG" sz="2000" b="1" i="1" dirty="0" smtClean="0"/>
              <a:t>дейности –</a:t>
            </a:r>
          </a:p>
          <a:p>
            <a:pPr marL="0" indent="0">
              <a:buNone/>
            </a:pPr>
            <a:r>
              <a:rPr lang="bg-BG" sz="2100" b="1" dirty="0"/>
              <a:t>Направление „Подобряване достъпа до социални и здравни услуги”</a:t>
            </a:r>
            <a:r>
              <a:rPr lang="bg-BG" sz="2100" dirty="0"/>
              <a:t>: </a:t>
            </a:r>
          </a:p>
          <a:p>
            <a:pPr lvl="0"/>
            <a:r>
              <a:rPr lang="bg-BG" dirty="0"/>
              <a:t>подобряване достъпа до и предоставяне на качествени социални и здравни услуги, в т.ч. интегрирани </a:t>
            </a:r>
            <a:r>
              <a:rPr lang="bg-BG" dirty="0" err="1"/>
              <a:t>междусекторни</a:t>
            </a:r>
            <a:r>
              <a:rPr lang="bg-BG" dirty="0"/>
              <a:t> услуги, съгласно специфичните потребности на целевата група; </a:t>
            </a:r>
          </a:p>
          <a:p>
            <a:pPr lvl="0"/>
            <a:r>
              <a:rPr lang="bg-BG" dirty="0"/>
              <a:t>предоставяне на индивидуални консултации и социално-здравна медиация на представителите на целевите групи; </a:t>
            </a:r>
          </a:p>
          <a:p>
            <a:pPr lvl="0"/>
            <a:r>
              <a:rPr lang="bg-BG" dirty="0"/>
              <a:t>повишаване информираността относно социалните и здравните им права; </a:t>
            </a:r>
          </a:p>
          <a:p>
            <a:pPr lvl="0"/>
            <a:r>
              <a:rPr lang="bg-BG" dirty="0"/>
              <a:t>насърчаване семейното планиране и отговорното </a:t>
            </a:r>
            <a:r>
              <a:rPr lang="bg-BG" dirty="0" err="1"/>
              <a:t>родителство</a:t>
            </a:r>
            <a:r>
              <a:rPr lang="bg-BG" dirty="0"/>
              <a:t>; </a:t>
            </a:r>
          </a:p>
          <a:p>
            <a:pPr lvl="0"/>
            <a:r>
              <a:rPr lang="bg-BG" dirty="0"/>
              <a:t>повишаване здравната култура и др.</a:t>
            </a:r>
          </a:p>
          <a:p>
            <a:pPr marL="0" indent="0">
              <a:buNone/>
            </a:pPr>
            <a:r>
              <a:rPr lang="bg-BG" sz="2100" b="1" dirty="0"/>
              <a:t>Направление „Развитие на местните общности и преодоляване на негативните стереотипи”:</a:t>
            </a:r>
            <a:endParaRPr lang="bg-BG" sz="2100" dirty="0"/>
          </a:p>
          <a:p>
            <a:pPr lvl="0"/>
            <a:r>
              <a:rPr lang="bg-BG" dirty="0"/>
              <a:t>планиране, управление, наблюдение и оценка на инициативи за социално-икономическа интеграция на социално изключени хора, групи и </a:t>
            </a:r>
            <a:r>
              <a:rPr lang="bg-BG" dirty="0" err="1"/>
              <a:t>маргинализирани</a:t>
            </a:r>
            <a:r>
              <a:rPr lang="bg-BG" dirty="0"/>
              <a:t> общности и за </a:t>
            </a:r>
            <a:r>
              <a:rPr lang="bg-BG" dirty="0" err="1"/>
              <a:t>общностно</a:t>
            </a:r>
            <a:r>
              <a:rPr lang="bg-BG" dirty="0"/>
              <a:t> развитие; </a:t>
            </a:r>
          </a:p>
          <a:p>
            <a:pPr lvl="0"/>
            <a:r>
              <a:rPr lang="bg-BG" dirty="0" err="1"/>
              <a:t>общностни</a:t>
            </a:r>
            <a:r>
              <a:rPr lang="bg-BG" dirty="0"/>
              <a:t> дейности за промяна на практики, имащи негативно влияние върху социалното включване; </a:t>
            </a:r>
          </a:p>
          <a:p>
            <a:pPr lvl="0"/>
            <a:r>
              <a:rPr lang="bg-BG" dirty="0"/>
              <a:t>подкрепа за включване на целевите групи в процесите на формиране и изпълнение на национални и местни политики; </a:t>
            </a:r>
          </a:p>
          <a:p>
            <a:pPr lvl="0"/>
            <a:r>
              <a:rPr lang="bg-BG" dirty="0"/>
              <a:t>инициативи за преодоляване на стереотипи; </a:t>
            </a:r>
          </a:p>
          <a:p>
            <a:r>
              <a:rPr lang="bg-BG" dirty="0"/>
              <a:t>инициативи за популяризиране на културната идентичност на етнически общности, вкл. в сферата на традиционните дейности и талантите (занаяти и изкуства).</a:t>
            </a:r>
            <a:endParaRPr lang="bg-BG" sz="1600" dirty="0"/>
          </a:p>
        </p:txBody>
      </p:sp>
    </p:spTree>
    <p:extLst>
      <p:ext uri="{BB962C8B-B14F-4D97-AF65-F5344CB8AC3E}">
        <p14:creationId xmlns:p14="http://schemas.microsoft.com/office/powerpoint/2010/main" val="40238714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72354" y="1783976"/>
            <a:ext cx="9897034" cy="4966448"/>
          </a:xfrm>
        </p:spPr>
        <p:txBody>
          <a:bodyPr>
            <a:normAutofit fontScale="92500" lnSpcReduction="20000"/>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sz="2000" b="1" dirty="0"/>
              <a:t>І. РАЗХОДИ ЗА ПЕРСОНАЛ</a:t>
            </a:r>
            <a:endParaRPr lang="bg-BG" sz="2000" dirty="0"/>
          </a:p>
          <a:p>
            <a:pPr lvl="0"/>
            <a:r>
              <a:rPr lang="bg-BG" sz="2000" dirty="0"/>
              <a:t>Разходи за трудови възнаграждения и възнаграждения, определени по реда на ЗДСл 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sz="2000" dirty="0"/>
              <a:t>Разходи за командировки /дневни, пътни и квартирни/ на лицата, получаващи възнаграждения.</a:t>
            </a:r>
          </a:p>
          <a:p>
            <a:pPr lvl="0"/>
            <a:r>
              <a:rPr lang="bg-BG" sz="2000" dirty="0"/>
              <a:t>Разходи за стипендии на обучаемите лица.</a:t>
            </a:r>
          </a:p>
          <a:p>
            <a:pPr marL="0" indent="0">
              <a:buNone/>
            </a:pPr>
            <a:r>
              <a:rPr lang="bg-BG" sz="2000" b="1" dirty="0"/>
              <a:t>II. РАЗХОДИ ЗА МАТЕРИАЛИ</a:t>
            </a:r>
            <a:endParaRPr lang="bg-BG" sz="2000" dirty="0"/>
          </a:p>
          <a:p>
            <a:pPr lvl="0"/>
            <a:r>
              <a:rPr lang="bg-BG" sz="2000" dirty="0"/>
              <a:t>Разходи за материали и консумативи, необходими за осъществяването на дейностите по проекта.</a:t>
            </a:r>
          </a:p>
          <a:p>
            <a:pPr lvl="0"/>
            <a:r>
              <a:rPr lang="bg-BG" sz="2000" dirty="0"/>
              <a:t>Разходи за закупуване на оборудване и обзавеждане, необходими за осъществяването на дейностите по проекта.</a:t>
            </a:r>
          </a:p>
        </p:txBody>
      </p:sp>
    </p:spTree>
    <p:extLst>
      <p:ext uri="{BB962C8B-B14F-4D97-AF65-F5344CB8AC3E}">
        <p14:creationId xmlns:p14="http://schemas.microsoft.com/office/powerpoint/2010/main" val="2902781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72354" y="1783976"/>
            <a:ext cx="9897034" cy="4966448"/>
          </a:xfrm>
        </p:spPr>
        <p:txBody>
          <a:bodyPr>
            <a:normAutofit/>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sz="2000" b="1" dirty="0"/>
              <a:t>III. РАЗХОДИ ЗА УСЛУГИ</a:t>
            </a:r>
            <a:endParaRPr lang="bg-BG" sz="2000" dirty="0"/>
          </a:p>
          <a:p>
            <a:pPr lvl="0"/>
            <a:r>
              <a:rPr lang="bg-BG" sz="2000" dirty="0"/>
              <a:t>Разходи за застраховки на придобитото обзавеждане и оборудване.</a:t>
            </a:r>
          </a:p>
          <a:p>
            <a:pPr lvl="0"/>
            <a:r>
              <a:rPr lang="bg-BG" sz="2000" dirty="0"/>
              <a:t>Разходи за наем на: зали, оборудване и други, пряко свързани и необходими за осъществяването дейностите по проекта.</a:t>
            </a:r>
          </a:p>
          <a:p>
            <a:pPr lvl="0"/>
            <a:r>
              <a:rPr lang="bg-BG" sz="2000" dirty="0"/>
              <a:t>Разходи за организиране на събития, вкл. транспорт, </a:t>
            </a:r>
            <a:r>
              <a:rPr lang="bg-BG" sz="2000" dirty="0" err="1"/>
              <a:t>кетъринг</a:t>
            </a:r>
            <a:r>
              <a:rPr lang="bg-BG" sz="2000" dirty="0"/>
              <a:t>, лектори и др.</a:t>
            </a:r>
          </a:p>
          <a:p>
            <a:pPr lvl="0"/>
            <a:r>
              <a:rPr lang="bg-BG" sz="2000" dirty="0"/>
              <a:t>Разходи за дейности, свързани с осигуряване на публичност.</a:t>
            </a:r>
          </a:p>
          <a:p>
            <a:pPr lvl="0"/>
            <a:r>
              <a:rPr lang="bg-BG" sz="2000"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sz="2000" b="1" dirty="0"/>
              <a:t>IV. НЕВЪЗСТАНОВИМ ДДС</a:t>
            </a:r>
            <a:endParaRPr lang="bg-BG" sz="2000" dirty="0"/>
          </a:p>
        </p:txBody>
      </p:sp>
    </p:spTree>
    <p:extLst>
      <p:ext uri="{BB962C8B-B14F-4D97-AF65-F5344CB8AC3E}">
        <p14:creationId xmlns:p14="http://schemas.microsoft.com/office/powerpoint/2010/main" val="11613957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672354" y="1783976"/>
            <a:ext cx="9897034" cy="4966448"/>
          </a:xfrm>
        </p:spPr>
        <p:txBody>
          <a:bodyPr>
            <a:normAutofit/>
          </a:bodyPr>
          <a:lstStyle/>
          <a:p>
            <a:pPr marL="0" indent="0">
              <a:buNone/>
            </a:pPr>
            <a:r>
              <a:rPr lang="bg-BG" sz="2000" b="1" i="1" dirty="0"/>
              <a:t>Допустими </a:t>
            </a:r>
            <a:r>
              <a:rPr lang="bg-BG" sz="2000" b="1" i="1" dirty="0" smtClean="0"/>
              <a:t>разходи –</a:t>
            </a:r>
          </a:p>
          <a:p>
            <a:pPr marL="0" indent="0">
              <a:buNone/>
            </a:pPr>
            <a:r>
              <a:rPr lang="bg-BG" sz="2000" dirty="0"/>
              <a:t>Категории допустими разходи:</a:t>
            </a:r>
          </a:p>
          <a:p>
            <a:pPr marL="0" indent="0">
              <a:buNone/>
            </a:pPr>
            <a:r>
              <a:rPr lang="bg-BG" sz="2000" b="1" dirty="0"/>
              <a:t>V. НЕПРЕКИ РАЗХОДИ</a:t>
            </a:r>
            <a:endParaRPr lang="bg-BG" sz="2000" dirty="0"/>
          </a:p>
          <a:p>
            <a:pPr lvl="0"/>
            <a:r>
              <a:rPr lang="bg-BG" sz="2000"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sz="2000" dirty="0"/>
              <a:t>Невъзстановим ДДС за разходите по раздел V.</a:t>
            </a:r>
          </a:p>
          <a:p>
            <a:pPr marL="0" indent="0">
              <a:buNone/>
            </a:pPr>
            <a:r>
              <a:rPr lang="bg-BG" sz="2000" b="1" dirty="0"/>
              <a:t>VI. Други разходи, необходими за изпълнение на проекта, посочени в поканата за подаване на заявления за кандидатстване.</a:t>
            </a:r>
            <a:endParaRPr lang="bg-BG" sz="2000" dirty="0"/>
          </a:p>
        </p:txBody>
      </p:sp>
    </p:spTree>
    <p:extLst>
      <p:ext uri="{BB962C8B-B14F-4D97-AF65-F5344CB8AC3E}">
        <p14:creationId xmlns:p14="http://schemas.microsoft.com/office/powerpoint/2010/main" val="29600197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072907" cy="1165458"/>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726142" y="1783976"/>
            <a:ext cx="10076330" cy="5074024"/>
          </a:xfrm>
        </p:spPr>
        <p:txBody>
          <a:bodyPr>
            <a:normAutofit/>
          </a:bodyPr>
          <a:lstStyle/>
          <a:p>
            <a:pPr marL="0" indent="0">
              <a:buNone/>
            </a:pPr>
            <a:r>
              <a:rPr lang="bg-BG" sz="2400" b="1" i="1" dirty="0"/>
              <a:t>Финансови </a:t>
            </a:r>
            <a:r>
              <a:rPr lang="bg-BG" sz="2400" b="1" i="1" dirty="0" smtClean="0"/>
              <a:t>параметри –</a:t>
            </a:r>
          </a:p>
          <a:p>
            <a:r>
              <a:rPr lang="bg-BG" sz="2400" b="1" dirty="0"/>
              <a:t>Максимален размер</a:t>
            </a:r>
            <a:r>
              <a:rPr lang="bg-BG" sz="2400" dirty="0"/>
              <a:t> на общите допустими разходи за един проект – левовата равностойност на </a:t>
            </a:r>
            <a:r>
              <a:rPr lang="bg-BG" sz="2400" b="1" dirty="0"/>
              <a:t>50 000 </a:t>
            </a:r>
            <a:r>
              <a:rPr lang="bg-BG" sz="2400" b="1" dirty="0" smtClean="0"/>
              <a:t>евро;</a:t>
            </a:r>
          </a:p>
          <a:p>
            <a:pPr marL="0" indent="0">
              <a:buNone/>
            </a:pPr>
            <a:r>
              <a:rPr lang="bg-BG" sz="2400" b="1" i="1" dirty="0"/>
              <a:t>Интензитет на финансовата </a:t>
            </a:r>
            <a:r>
              <a:rPr lang="bg-BG" sz="2400" b="1" i="1" dirty="0" smtClean="0"/>
              <a:t>помощ –</a:t>
            </a:r>
          </a:p>
          <a:p>
            <a:r>
              <a:rPr lang="bg-BG" sz="2400" dirty="0"/>
              <a:t>Максималният интензитет на помощта е </a:t>
            </a:r>
            <a:r>
              <a:rPr lang="bg-BG" sz="2400" b="1" dirty="0"/>
              <a:t>до 100 %</a:t>
            </a:r>
            <a:r>
              <a:rPr lang="bg-BG" sz="2400" dirty="0"/>
              <a:t> от общата стойност на допустимите разходи, в зависимост от приложението на режима на минимални помощи </a:t>
            </a:r>
            <a:r>
              <a:rPr lang="bg-BG" sz="2400" i="1" dirty="0"/>
              <a:t>(</a:t>
            </a:r>
            <a:r>
              <a:rPr lang="bg-BG" sz="2400" i="1" dirty="0" err="1"/>
              <a:t>de</a:t>
            </a:r>
            <a:r>
              <a:rPr lang="bg-BG" sz="2400" i="1" dirty="0"/>
              <a:t> </a:t>
            </a:r>
            <a:r>
              <a:rPr lang="bg-BG" sz="2400" i="1" dirty="0" err="1"/>
              <a:t>minimis</a:t>
            </a:r>
            <a:r>
              <a:rPr lang="bg-BG" sz="2400" i="1" dirty="0"/>
              <a:t>)</a:t>
            </a:r>
            <a:r>
              <a:rPr lang="bg-BG" sz="2400" dirty="0"/>
              <a:t> за съответния кандидат.</a:t>
            </a:r>
            <a:endParaRPr lang="bg-BG" sz="2400" b="1" dirty="0"/>
          </a:p>
        </p:txBody>
      </p:sp>
    </p:spTree>
    <p:extLst>
      <p:ext uri="{BB962C8B-B14F-4D97-AF65-F5344CB8AC3E}">
        <p14:creationId xmlns:p14="http://schemas.microsoft.com/office/powerpoint/2010/main" val="4184373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002925"/>
          </a:xfrm>
        </p:spPr>
        <p:txBody>
          <a:bodyPr>
            <a:noAutofit/>
          </a:bodyPr>
          <a:lstStyle/>
          <a:p>
            <a:pPr marL="0" indent="0">
              <a:buNone/>
            </a:pPr>
            <a:r>
              <a:rPr lang="bg-BG" b="1" i="1" dirty="0"/>
              <a:t>Обхват на мярката </a:t>
            </a:r>
            <a:r>
              <a:rPr lang="bg-BG" b="1" i="1" dirty="0" smtClean="0"/>
              <a:t>–</a:t>
            </a:r>
          </a:p>
          <a:p>
            <a:pPr marL="0" indent="0">
              <a:buNone/>
            </a:pPr>
            <a:r>
              <a:rPr lang="bg-BG" dirty="0"/>
              <a:t>Териториален обхват на приложение на мярката – територията на МИГ Елин Пелин - Горна </a:t>
            </a:r>
            <a:r>
              <a:rPr lang="bg-BG" dirty="0" smtClean="0"/>
              <a:t>Малина.</a:t>
            </a:r>
            <a:endParaRPr lang="bg-BG" dirty="0"/>
          </a:p>
          <a:p>
            <a:pPr marL="0" indent="0">
              <a:buNone/>
            </a:pPr>
            <a:r>
              <a:rPr lang="bg-BG" dirty="0" smtClean="0"/>
              <a:t>Мярката </a:t>
            </a:r>
            <a:r>
              <a:rPr lang="bg-BG" dirty="0"/>
              <a:t>е насочена към изпълнение на дейности в следните компоненти:</a:t>
            </a:r>
          </a:p>
          <a:p>
            <a:pPr marL="0" indent="0">
              <a:buNone/>
            </a:pPr>
            <a:r>
              <a:rPr lang="bg-BG" b="1" dirty="0"/>
              <a:t>КОМПОНЕНТ 1 – Обучение на икономически неактивни и безработни лица (ПО1, ИП 1 и 3)</a:t>
            </a:r>
            <a:endParaRPr lang="bg-BG" dirty="0"/>
          </a:p>
          <a:p>
            <a:r>
              <a:rPr lang="bg-BG" b="1" dirty="0"/>
              <a:t>Основна целева група</a:t>
            </a:r>
            <a:r>
              <a:rPr lang="bg-BG" dirty="0"/>
              <a:t>: икономически неактивни и безработни лица.</a:t>
            </a:r>
          </a:p>
          <a:p>
            <a:r>
              <a:rPr lang="bg-BG" b="1" dirty="0"/>
              <a:t>Специфични целеви групи</a:t>
            </a:r>
            <a:r>
              <a:rPr lang="bg-BG" dirty="0"/>
              <a:t>:</a:t>
            </a:r>
          </a:p>
          <a:p>
            <a:pPr lvl="0"/>
            <a:r>
              <a:rPr lang="bg-BG" sz="1200" dirty="0"/>
              <a:t>Целева група 1: от 30 до 54 г. вкл. – икономически неактивни лица, извън образование и обучение, в т.ч. обезкуражени лица, вкл. такива с ниско образование (под средно); търсещи работа безработни лица и групи в неравностойно положение на пазара на труда , вкл. такива с ниско образование (под средно) (по ПО1, ИП1)</a:t>
            </a:r>
          </a:p>
          <a:p>
            <a:pPr lvl="0"/>
            <a:r>
              <a:rPr lang="bg-BG" sz="1200" dirty="0"/>
              <a:t>Целева група 2: над 54 г. – икономически неактивни лица, извън образование и обучение, в т.ч. обезкуражени лица; търсещи работа безработни лица и групи в неравностойно положение на пазара на труда (по ПО1, ИП1).</a:t>
            </a:r>
          </a:p>
          <a:p>
            <a:pPr lvl="0"/>
            <a:r>
              <a:rPr lang="bg-BG" sz="1200" dirty="0"/>
              <a:t>Целева група 3: от 15 до 29 г. вкл. – икономически неактивни младежи, които не са в образование и обучение; търсещи работа безработни младежи във всички категории завършена степен на образование: висше, средно, основно или по-ниска образователна степен (по ПО1, ИП3).</a:t>
            </a:r>
          </a:p>
        </p:txBody>
      </p:sp>
    </p:spTree>
    <p:extLst>
      <p:ext uri="{BB962C8B-B14F-4D97-AF65-F5344CB8AC3E}">
        <p14:creationId xmlns:p14="http://schemas.microsoft.com/office/powerpoint/2010/main" val="41072556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15153"/>
            <a:ext cx="9072907" cy="1084729"/>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913774" y="1783976"/>
            <a:ext cx="9234273" cy="4849906"/>
          </a:xfrm>
        </p:spPr>
        <p:txBody>
          <a:bodyPr>
            <a:normAutofit/>
          </a:bodyPr>
          <a:lstStyle/>
          <a:p>
            <a:pPr marL="0" indent="0">
              <a:buNone/>
            </a:pPr>
            <a:r>
              <a:rPr lang="bg-BG" sz="2000" b="1" i="1" dirty="0" smtClean="0"/>
              <a:t> </a:t>
            </a:r>
          </a:p>
          <a:p>
            <a:pPr marL="0" indent="0">
              <a:buNone/>
            </a:pPr>
            <a:endParaRPr lang="bg-BG" sz="1600" dirty="0" smtClean="0"/>
          </a:p>
        </p:txBody>
      </p:sp>
      <p:graphicFrame>
        <p:nvGraphicFramePr>
          <p:cNvPr id="5" name="Table 4"/>
          <p:cNvGraphicFramePr>
            <a:graphicFrameLocks noGrp="1"/>
          </p:cNvGraphicFramePr>
          <p:nvPr>
            <p:extLst>
              <p:ext uri="{D42A27DB-BD31-4B8C-83A1-F6EECF244321}">
                <p14:modId xmlns:p14="http://schemas.microsoft.com/office/powerpoint/2010/main" val="271659673"/>
              </p:ext>
            </p:extLst>
          </p:nvPr>
        </p:nvGraphicFramePr>
        <p:xfrm>
          <a:off x="767255" y="1313793"/>
          <a:ext cx="9469821" cy="5433848"/>
        </p:xfrm>
        <a:graphic>
          <a:graphicData uri="http://schemas.openxmlformats.org/drawingml/2006/table">
            <a:tbl>
              <a:tblPr firstRow="1" firstCol="1" bandRow="1">
                <a:tableStyleId>{5C22544A-7EE6-4342-B048-85BDC9FD1C3A}</a:tableStyleId>
              </a:tblPr>
              <a:tblGrid>
                <a:gridCol w="506694"/>
                <a:gridCol w="6645058"/>
                <a:gridCol w="2318069"/>
              </a:tblGrid>
              <a:tr h="264706">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Общи критерии за ОПРЧР</a:t>
                      </a:r>
                      <a:endParaRPr lang="bg-BG" sz="1100" dirty="0">
                        <a:effectLst/>
                        <a:latin typeface="Calibri"/>
                        <a:ea typeface="MS Mincho"/>
                        <a:cs typeface="Times New Roman"/>
                      </a:endParaRPr>
                    </a:p>
                  </a:txBody>
                  <a:tcPr marL="47927" marR="47927" marT="0" marB="0"/>
                </a:tc>
                <a:tc hMerge="1">
                  <a:txBody>
                    <a:bodyPr/>
                    <a:lstStyle/>
                    <a:p>
                      <a:endParaRPr lang="bg-BG"/>
                    </a:p>
                  </a:txBody>
                  <a:tcPr/>
                </a:tc>
                <a:tc hMerge="1">
                  <a:txBody>
                    <a:bodyPr/>
                    <a:lstStyle/>
                    <a:p>
                      <a:endParaRPr lang="bg-BG"/>
                    </a:p>
                  </a:txBody>
                  <a:tcPr/>
                </a:tc>
              </a:tr>
              <a:tr h="264706">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1</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dirty="0">
                          <a:effectLst/>
                        </a:rPr>
                        <a:t>Оперативен капацитет </a:t>
                      </a:r>
                      <a:endParaRPr lang="bg-BG" sz="1100" dirty="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7927" marR="47927" marT="0" marB="0"/>
                </a:tc>
              </a:tr>
              <a:tr h="80064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7927" marR="47927" marT="0" marB="0"/>
                </a:tc>
              </a:tr>
              <a:tr h="748304">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dirty="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dirty="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47927" marR="47927" marT="0" marB="0"/>
                </a:tc>
              </a:tr>
              <a:tr h="320911">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2</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20</a:t>
                      </a:r>
                      <a:endParaRPr lang="bg-BG" sz="1100" dirty="0">
                        <a:effectLst/>
                        <a:latin typeface="Calibri"/>
                        <a:ea typeface="MS Mincho"/>
                        <a:cs typeface="Times New Roman"/>
                      </a:endParaRPr>
                    </a:p>
                  </a:txBody>
                  <a:tcPr marL="47927" marR="47927" marT="0" marB="0"/>
                </a:tc>
              </a:tr>
              <a:tr h="245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7927" marR="47927" marT="0" marB="0"/>
                </a:tc>
              </a:tr>
              <a:tr h="40032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47927" marR="47927" marT="0" marB="0"/>
                </a:tc>
              </a:tr>
              <a:tr h="320911">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3</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Методика и организация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35</a:t>
                      </a:r>
                      <a:endParaRPr lang="bg-BG" sz="1100" dirty="0">
                        <a:effectLst/>
                        <a:latin typeface="Calibri"/>
                        <a:ea typeface="MS Mincho"/>
                        <a:cs typeface="Times New Roman"/>
                      </a:endParaRPr>
                    </a:p>
                  </a:txBody>
                  <a:tcPr marL="47927" marR="47927" marT="0" marB="0"/>
                </a:tc>
              </a:tr>
              <a:tr h="40032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25</a:t>
                      </a:r>
                      <a:endParaRPr lang="bg-BG" sz="1100" dirty="0">
                        <a:effectLst/>
                        <a:latin typeface="Calibri"/>
                        <a:ea typeface="MS Mincho"/>
                        <a:cs typeface="Times New Roman"/>
                      </a:endParaRPr>
                    </a:p>
                  </a:txBody>
                  <a:tcPr marL="47927" marR="47927" marT="0" marB="0"/>
                </a:tc>
              </a:tr>
              <a:tr h="32091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100">
                        <a:effectLst/>
                        <a:latin typeface="Calibri"/>
                        <a:ea typeface="MS Mincho"/>
                        <a:cs typeface="Times New Roman"/>
                      </a:endParaRPr>
                    </a:p>
                  </a:txBody>
                  <a:tcPr marL="47927" marR="47927" marT="0" marB="0"/>
                </a:tc>
              </a:tr>
              <a:tr h="320911">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4</a:t>
                      </a:r>
                      <a:r>
                        <a:rPr lang="bg-BG" sz="1100" dirty="0">
                          <a:effectLst/>
                        </a:rPr>
                        <a:t> </a:t>
                      </a:r>
                      <a:endParaRPr lang="bg-BG" sz="1100" dirty="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30</a:t>
                      </a:r>
                      <a:endParaRPr lang="bg-BG" sz="1100" dirty="0">
                        <a:effectLst/>
                        <a:latin typeface="Calibri"/>
                        <a:ea typeface="MS Mincho"/>
                        <a:cs typeface="Times New Roman"/>
                      </a:endParaRPr>
                    </a:p>
                  </a:txBody>
                  <a:tcPr marL="47927" marR="47927" marT="0" marB="0"/>
                </a:tc>
              </a:tr>
              <a:tr h="40032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dirty="0">
                          <a:effectLst/>
                        </a:rPr>
                        <a:t>Ефективност, ефикасност и икономичност на разходите </a:t>
                      </a:r>
                      <a:endParaRPr lang="bg-BG" sz="1100" dirty="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7927" marR="47927" marT="0" marB="0"/>
                </a:tc>
              </a:tr>
              <a:tr h="320911">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100">
                        <a:effectLst/>
                        <a:latin typeface="Calibri"/>
                        <a:ea typeface="MS Mincho"/>
                        <a:cs typeface="Times New Roman"/>
                      </a:endParaRPr>
                    </a:p>
                  </a:txBody>
                  <a:tcPr marL="47927" marR="47927"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47927" marR="47927"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47927" marR="47927" marT="0" marB="0"/>
                </a:tc>
              </a:tr>
              <a:tr h="304594">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100">
                        <a:effectLst/>
                        <a:latin typeface="Calibri"/>
                        <a:ea typeface="MS Mincho"/>
                        <a:cs typeface="Times New Roman"/>
                      </a:endParaRPr>
                    </a:p>
                  </a:txBody>
                  <a:tcPr marL="47927" marR="47927"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100" dirty="0">
                        <a:effectLst/>
                        <a:latin typeface="Calibri"/>
                        <a:ea typeface="MS Mincho"/>
                        <a:cs typeface="Times New Roman"/>
                      </a:endParaRPr>
                    </a:p>
                  </a:txBody>
                  <a:tcPr marL="47927" marR="47927" marT="0" marB="0" anchor="ctr"/>
                </a:tc>
              </a:tr>
            </a:tbl>
          </a:graphicData>
        </a:graphic>
      </p:graphicFrame>
    </p:spTree>
    <p:extLst>
      <p:ext uri="{BB962C8B-B14F-4D97-AF65-F5344CB8AC3E}">
        <p14:creationId xmlns:p14="http://schemas.microsoft.com/office/powerpoint/2010/main" val="36558842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15153"/>
            <a:ext cx="9072907" cy="1084729"/>
          </a:xfrm>
        </p:spPr>
        <p:txBody>
          <a:bodyPr>
            <a:normAutofit/>
          </a:bodyPr>
          <a:lstStyle/>
          <a:p>
            <a:r>
              <a:rPr lang="bg-BG" sz="2800" b="1" dirty="0"/>
              <a:t>Мярка 10 „Интеграция на </a:t>
            </a:r>
            <a:r>
              <a:rPr lang="bg-BG" sz="2800" b="1" dirty="0" err="1"/>
              <a:t>маргинализираните</a:t>
            </a:r>
            <a:r>
              <a:rPr lang="bg-BG" sz="2800" b="1" dirty="0"/>
              <a:t> общности“</a:t>
            </a:r>
            <a:endParaRPr lang="bg-BG" sz="2800" dirty="0"/>
          </a:p>
        </p:txBody>
      </p:sp>
      <p:sp>
        <p:nvSpPr>
          <p:cNvPr id="3" name="Content Placeholder 2"/>
          <p:cNvSpPr>
            <a:spLocks noGrp="1"/>
          </p:cNvSpPr>
          <p:nvPr>
            <p:ph idx="1"/>
          </p:nvPr>
        </p:nvSpPr>
        <p:spPr>
          <a:xfrm>
            <a:off x="913774" y="1783976"/>
            <a:ext cx="9234273" cy="4849906"/>
          </a:xfrm>
        </p:spPr>
        <p:txBody>
          <a:bodyPr>
            <a:normAutofit/>
          </a:bodyPr>
          <a:lstStyle/>
          <a:p>
            <a:pPr marL="0" indent="0">
              <a:buNone/>
            </a:pPr>
            <a:r>
              <a:rPr lang="bg-BG" sz="2000" b="1" i="1" dirty="0" smtClean="0"/>
              <a:t> </a:t>
            </a:r>
          </a:p>
          <a:p>
            <a:pPr marL="0" indent="0">
              <a:buNone/>
            </a:pPr>
            <a:endParaRPr lang="bg-BG"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1071762753"/>
              </p:ext>
            </p:extLst>
          </p:nvPr>
        </p:nvGraphicFramePr>
        <p:xfrm>
          <a:off x="657945" y="1355834"/>
          <a:ext cx="9347903" cy="5502168"/>
        </p:xfrm>
        <a:graphic>
          <a:graphicData uri="http://schemas.openxmlformats.org/drawingml/2006/table">
            <a:tbl>
              <a:tblPr firstRow="1" firstCol="1" bandRow="1">
                <a:tableStyleId>{5C22544A-7EE6-4342-B048-85BDC9FD1C3A}</a:tableStyleId>
              </a:tblPr>
              <a:tblGrid>
                <a:gridCol w="500170"/>
                <a:gridCol w="6559507"/>
                <a:gridCol w="2288226"/>
              </a:tblGrid>
              <a:tr h="376078">
                <a:tc gridSpan="3">
                  <a:txBody>
                    <a:bodyPr/>
                    <a:lstStyle/>
                    <a:p>
                      <a:pPr marR="186055" algn="ctr">
                        <a:lnSpc>
                          <a:spcPct val="115000"/>
                        </a:lnSpc>
                        <a:spcAft>
                          <a:spcPts val="0"/>
                        </a:spcAft>
                        <a:tabLst>
                          <a:tab pos="457200" algn="l"/>
                          <a:tab pos="1143000" algn="l"/>
                          <a:tab pos="2637155" algn="ctr"/>
                          <a:tab pos="5274310" algn="r"/>
                        </a:tabLst>
                      </a:pPr>
                      <a:r>
                        <a:rPr lang="bg-BG" sz="1100" dirty="0">
                          <a:effectLst/>
                        </a:rPr>
                        <a:t>Специфични критерии за територията на МИГ</a:t>
                      </a:r>
                      <a:endParaRPr lang="bg-BG" sz="1100" dirty="0">
                        <a:effectLst/>
                        <a:latin typeface="Calibri"/>
                        <a:ea typeface="MS Mincho"/>
                        <a:cs typeface="Times New Roman"/>
                      </a:endParaRPr>
                    </a:p>
                  </a:txBody>
                  <a:tcPr marL="58251" marR="58251" marT="0" marB="0"/>
                </a:tc>
                <a:tc hMerge="1">
                  <a:txBody>
                    <a:bodyPr/>
                    <a:lstStyle/>
                    <a:p>
                      <a:endParaRPr lang="bg-BG"/>
                    </a:p>
                  </a:txBody>
                  <a:tcPr/>
                </a:tc>
                <a:tc hMerge="1">
                  <a:txBody>
                    <a:bodyPr/>
                    <a:lstStyle/>
                    <a:p>
                      <a:endParaRPr lang="bg-BG"/>
                    </a:p>
                  </a:txBody>
                  <a:tcPr/>
                </a:tc>
              </a:tr>
              <a:tr h="46914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1</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dirty="0">
                          <a:effectLst/>
                        </a:rPr>
                        <a:t>Проектът включва дейности от различни  направления</a:t>
                      </a:r>
                      <a:endParaRPr lang="bg-BG" sz="1100" dirty="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58251" marR="58251" marT="0" marB="0"/>
                </a:tc>
              </a:tr>
              <a:tr h="46914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2</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a:effectLst/>
                        </a:rPr>
                        <a:t>Проектът осигурява постоянна  заетост </a:t>
                      </a:r>
                    </a:p>
                    <a:p>
                      <a:pPr marR="186055" algn="just">
                        <a:lnSpc>
                          <a:spcPct val="115000"/>
                        </a:lnSpc>
                        <a:spcAft>
                          <a:spcPts val="0"/>
                        </a:spcAft>
                      </a:pPr>
                      <a:r>
                        <a:rPr lang="bg-BG" sz="1100">
                          <a:effectLst/>
                        </a:rPr>
                        <a:t> </a:t>
                      </a:r>
                      <a:endParaRPr lang="bg-BG" sz="110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58251" marR="58251" marT="0" marB="0"/>
                </a:tc>
              </a:tr>
              <a:tr h="67182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3</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dirty="0">
                          <a:effectLst/>
                        </a:rPr>
                        <a:t>Проектът е насочен към представители на ромската общност, в т.ч. деца и младежи до 29 г.</a:t>
                      </a:r>
                      <a:endParaRPr lang="bg-BG" sz="1100" dirty="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15</a:t>
                      </a:r>
                      <a:endParaRPr lang="bg-BG" sz="1100" dirty="0">
                        <a:effectLst/>
                        <a:latin typeface="Calibri"/>
                        <a:ea typeface="MS Mincho"/>
                        <a:cs typeface="Times New Roman"/>
                      </a:endParaRPr>
                    </a:p>
                  </a:txBody>
                  <a:tcPr marL="58251" marR="58251" marT="0" marB="0"/>
                </a:tc>
              </a:tr>
              <a:tr h="671821">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4</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a:effectLst/>
                        </a:rPr>
                        <a:t>Проектът е насочен към дейности за подобряване на детското благосъстояние и защита правата на детето </a:t>
                      </a:r>
                      <a:endParaRPr lang="bg-BG" sz="110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58251" marR="58251" marT="0" marB="0"/>
                </a:tc>
              </a:tr>
              <a:tr h="376078">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5</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a:effectLst/>
                        </a:rPr>
                        <a:t>Проектът включва социални иновации  </a:t>
                      </a:r>
                      <a:endParaRPr lang="bg-BG" sz="110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58251" marR="58251" marT="0" marB="0"/>
                </a:tc>
              </a:tr>
              <a:tr h="938282">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6</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pPr>
                      <a:r>
                        <a:rPr lang="bg-BG" sz="1100" dirty="0">
                          <a:effectLst/>
                        </a:rPr>
                        <a:t>Проектът включва целеви групи от </a:t>
                      </a:r>
                      <a:r>
                        <a:rPr lang="bg-BG" sz="1100" dirty="0" smtClean="0">
                          <a:effectLst/>
                        </a:rPr>
                        <a:t>повече от една община </a:t>
                      </a:r>
                      <a:r>
                        <a:rPr lang="bg-BG" sz="1100" dirty="0">
                          <a:effectLst/>
                        </a:rPr>
                        <a:t>на територия на МИГ и/или дейностите по проекта ще се осъществяват </a:t>
                      </a:r>
                      <a:r>
                        <a:rPr lang="bg-BG" sz="1100" dirty="0" smtClean="0">
                          <a:effectLst/>
                        </a:rPr>
                        <a:t>на общините от </a:t>
                      </a:r>
                      <a:r>
                        <a:rPr lang="bg-BG" sz="1100" dirty="0">
                          <a:effectLst/>
                        </a:rPr>
                        <a:t>територия на МИГ</a:t>
                      </a:r>
                      <a:endParaRPr lang="bg-BG" sz="1100" dirty="0">
                        <a:solidFill>
                          <a:srgbClr val="000000"/>
                        </a:solidFill>
                        <a:effectLst/>
                        <a:latin typeface="Times New Roman"/>
                        <a:ea typeface="Calibri"/>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10</a:t>
                      </a:r>
                      <a:endParaRPr lang="bg-BG" sz="1100" dirty="0">
                        <a:effectLst/>
                        <a:latin typeface="Calibri"/>
                        <a:ea typeface="MS Mincho"/>
                        <a:cs typeface="Times New Roman"/>
                      </a:endParaRPr>
                    </a:p>
                  </a:txBody>
                  <a:tcPr marL="58251" marR="58251" marT="0" marB="0"/>
                </a:tc>
              </a:tr>
              <a:tr h="1172852">
                <a:tc>
                  <a:txBody>
                    <a:bodyPr/>
                    <a:lstStyle/>
                    <a:p>
                      <a:pPr marL="0" marR="186055" lvl="0" indent="0" algn="just">
                        <a:lnSpc>
                          <a:spcPct val="115000"/>
                        </a:lnSpc>
                        <a:spcAft>
                          <a:spcPts val="0"/>
                        </a:spcAft>
                        <a:buFont typeface="+mj-lt"/>
                        <a:buNone/>
                        <a:tabLst>
                          <a:tab pos="40005" algn="l"/>
                          <a:tab pos="2637155" algn="ctr"/>
                          <a:tab pos="5274310" algn="r"/>
                        </a:tabLst>
                      </a:pPr>
                      <a:r>
                        <a:rPr lang="bg-BG" sz="1000" dirty="0" smtClean="0">
                          <a:effectLst/>
                        </a:rPr>
                        <a:t>7</a:t>
                      </a:r>
                      <a:r>
                        <a:rPr lang="bg-BG" sz="1000" dirty="0">
                          <a:effectLst/>
                        </a:rPr>
                        <a:t> </a:t>
                      </a:r>
                      <a:endParaRPr lang="bg-BG" sz="900" dirty="0">
                        <a:effectLst/>
                        <a:latin typeface="Calibri"/>
                        <a:ea typeface="MS Mincho"/>
                        <a:cs typeface="Times New Roman"/>
                      </a:endParaRPr>
                    </a:p>
                  </a:txBody>
                  <a:tcPr marL="58251" marR="58251" marT="0" marB="0"/>
                </a:tc>
                <a:tc>
                  <a:txBody>
                    <a:bodyPr/>
                    <a:lstStyle/>
                    <a:p>
                      <a:pPr marR="186055" algn="just">
                        <a:lnSpc>
                          <a:spcPct val="115000"/>
                        </a:lnSpc>
                        <a:spcAft>
                          <a:spcPts val="0"/>
                        </a:spcAft>
                        <a:tabLst>
                          <a:tab pos="457200" algn="l"/>
                          <a:tab pos="1143000" algn="l"/>
                          <a:tab pos="2637155" algn="ctr"/>
                          <a:tab pos="5274310" algn="r"/>
                        </a:tabLst>
                      </a:pPr>
                      <a:r>
                        <a:rPr lang="bg-BG" sz="1100" dirty="0">
                          <a:effectLst/>
                        </a:rPr>
                        <a:t>Дейностите по проекта съответстват на планираните нови услуги или разширяване на съществуващи социални услуги, съгласно областната стратегия за развитие на социалните услуги на </a:t>
                      </a:r>
                      <a:r>
                        <a:rPr lang="bg-BG" sz="1100" dirty="0" smtClean="0">
                          <a:effectLst/>
                        </a:rPr>
                        <a:t>област</a:t>
                      </a:r>
                      <a:r>
                        <a:rPr lang="bg-BG" sz="1100" baseline="0" dirty="0" smtClean="0">
                          <a:effectLst/>
                        </a:rPr>
                        <a:t> София </a:t>
                      </a:r>
                      <a:r>
                        <a:rPr lang="bg-BG" sz="1100" baseline="0" dirty="0" smtClean="0">
                          <a:effectLst/>
                        </a:rPr>
                        <a:t>област</a:t>
                      </a:r>
                      <a:r>
                        <a:rPr lang="bg-BG" sz="1100" dirty="0" smtClean="0">
                          <a:effectLst/>
                        </a:rPr>
                        <a:t> </a:t>
                      </a:r>
                      <a:r>
                        <a:rPr lang="bg-BG" sz="1100" dirty="0">
                          <a:effectLst/>
                        </a:rPr>
                        <a:t>до 2020 г.</a:t>
                      </a:r>
                      <a:endParaRPr lang="bg-BG" sz="1100" dirty="0">
                        <a:effectLst/>
                        <a:latin typeface="Calibri"/>
                        <a:ea typeface="MS Mincho"/>
                        <a:cs typeface="Times New Roman"/>
                      </a:endParaRPr>
                    </a:p>
                  </a:txBody>
                  <a:tcPr marL="58251" marR="58251" marT="0" marB="0"/>
                </a:tc>
                <a:tc>
                  <a:txBody>
                    <a:bodyPr/>
                    <a:lstStyle/>
                    <a:p>
                      <a:pPr marR="186055" algn="ctr">
                        <a:lnSpc>
                          <a:spcPct val="115000"/>
                        </a:lnSpc>
                        <a:spcAft>
                          <a:spcPts val="0"/>
                        </a:spcAft>
                        <a:tabLst>
                          <a:tab pos="457200" algn="l"/>
                          <a:tab pos="1143000" algn="l"/>
                          <a:tab pos="2637155" algn="ctr"/>
                          <a:tab pos="5274310" algn="r"/>
                        </a:tabLst>
                      </a:pPr>
                      <a:r>
                        <a:rPr lang="bg-BG" sz="1100" dirty="0">
                          <a:effectLst/>
                        </a:rPr>
                        <a:t>5</a:t>
                      </a:r>
                      <a:endParaRPr lang="bg-BG" sz="1100" dirty="0">
                        <a:effectLst/>
                        <a:latin typeface="Calibri"/>
                        <a:ea typeface="MS Mincho"/>
                        <a:cs typeface="Times New Roman"/>
                      </a:endParaRPr>
                    </a:p>
                  </a:txBody>
                  <a:tcPr marL="58251" marR="58251" marT="0" marB="0"/>
                </a:tc>
              </a:tr>
              <a:tr h="356954">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100">
                        <a:effectLst/>
                        <a:latin typeface="Calibri"/>
                        <a:ea typeface="MS Mincho"/>
                        <a:cs typeface="Times New Roman"/>
                      </a:endParaRPr>
                    </a:p>
                  </a:txBody>
                  <a:tcPr marL="58251" marR="58251"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80</a:t>
                      </a:r>
                      <a:endParaRPr lang="bg-BG" sz="1100" dirty="0">
                        <a:effectLst/>
                        <a:latin typeface="Calibri"/>
                        <a:ea typeface="MS Mincho"/>
                        <a:cs typeface="Times New Roman"/>
                      </a:endParaRPr>
                    </a:p>
                  </a:txBody>
                  <a:tcPr marL="58251" marR="58251" marT="0" marB="0" anchor="ctr"/>
                </a:tc>
              </a:tr>
            </a:tbl>
          </a:graphicData>
        </a:graphic>
      </p:graphicFrame>
    </p:spTree>
    <p:extLst>
      <p:ext uri="{BB962C8B-B14F-4D97-AF65-F5344CB8AC3E}">
        <p14:creationId xmlns:p14="http://schemas.microsoft.com/office/powerpoint/2010/main" val="20472665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a:bodyPr>
          <a:lstStyle/>
          <a:p>
            <a:r>
              <a:rPr lang="bg-BG" sz="2400" b="1" dirty="0"/>
              <a:t>Мярка 11 „По-добър достъп до устойчиви услуги за социално включване на хора с увреждания и </a:t>
            </a:r>
            <a:r>
              <a:rPr lang="bg-BG" sz="2400" b="1" dirty="0" err="1"/>
              <a:t>самотноживеещи</a:t>
            </a:r>
            <a:r>
              <a:rPr lang="bg-BG" sz="2400" b="1" dirty="0"/>
              <a:t> лица“</a:t>
            </a:r>
            <a:endParaRPr lang="bg-BG" sz="2800" dirty="0"/>
          </a:p>
        </p:txBody>
      </p:sp>
      <p:sp>
        <p:nvSpPr>
          <p:cNvPr id="3" name="Content Placeholder 2"/>
          <p:cNvSpPr>
            <a:spLocks noGrp="1"/>
          </p:cNvSpPr>
          <p:nvPr>
            <p:ph idx="1"/>
          </p:nvPr>
        </p:nvSpPr>
        <p:spPr>
          <a:xfrm>
            <a:off x="779930" y="1927412"/>
            <a:ext cx="9816352" cy="4930588"/>
          </a:xfrm>
        </p:spPr>
        <p:txBody>
          <a:bodyPr>
            <a:normAutofit/>
          </a:bodyPr>
          <a:lstStyle/>
          <a:p>
            <a:pPr marL="0" indent="0">
              <a:buNone/>
            </a:pPr>
            <a:r>
              <a:rPr lang="bg-BG" sz="2200" b="1" i="1" dirty="0"/>
              <a:t>Описание на </a:t>
            </a:r>
            <a:r>
              <a:rPr lang="bg-BG" sz="2200" b="1" i="1" dirty="0" smtClean="0"/>
              <a:t>целите –</a:t>
            </a:r>
          </a:p>
          <a:p>
            <a:pPr marL="0" indent="0">
              <a:buNone/>
            </a:pPr>
            <a:r>
              <a:rPr lang="bg-BG" sz="2400" dirty="0"/>
              <a:t>Повишаване качеството на живот, насърчаване на социалното включване и интегриране в обществото на групите в неравностойно положение и със специални потребности на територията на МИГ Елин Пелин - Горна Малина чрез:</a:t>
            </a:r>
          </a:p>
          <a:p>
            <a:pPr lvl="0"/>
            <a:r>
              <a:rPr lang="bg-BG" sz="2400" dirty="0"/>
              <a:t>устойчив достъп до услуги за социално включване и здравеопазване в съответствие с нуждите и потребностите на групите в риск;</a:t>
            </a:r>
          </a:p>
          <a:p>
            <a:r>
              <a:rPr lang="bg-BG" sz="2400" dirty="0"/>
              <a:t>намаляване броя на децата и младежите, възрастните лица и хората с увреждания, настанени в институции, чрез предоставяне на допълнителни социални и здравни услуги в общността, включително услуги за дългосрочна грижа.</a:t>
            </a:r>
            <a:endParaRPr lang="bg-BG" sz="2200" b="1" i="1" dirty="0" smtClean="0"/>
          </a:p>
        </p:txBody>
      </p:sp>
    </p:spTree>
    <p:extLst>
      <p:ext uri="{BB962C8B-B14F-4D97-AF65-F5344CB8AC3E}">
        <p14:creationId xmlns:p14="http://schemas.microsoft.com/office/powerpoint/2010/main" val="42241693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779929" y="1927412"/>
            <a:ext cx="9843247" cy="4930588"/>
          </a:xfrm>
        </p:spPr>
        <p:txBody>
          <a:bodyPr>
            <a:normAutofit fontScale="70000" lnSpcReduction="20000"/>
          </a:bodyPr>
          <a:lstStyle/>
          <a:p>
            <a:pPr marL="0" indent="0">
              <a:buNone/>
            </a:pPr>
            <a:r>
              <a:rPr lang="bg-BG" sz="2600" b="1" i="1" dirty="0"/>
              <a:t>Обхват на мярката </a:t>
            </a:r>
            <a:r>
              <a:rPr lang="bg-BG" sz="2600" b="1" i="1" dirty="0" smtClean="0"/>
              <a:t>–</a:t>
            </a:r>
          </a:p>
          <a:p>
            <a:pPr marL="0" indent="0">
              <a:buNone/>
            </a:pPr>
            <a:r>
              <a:rPr lang="bg-BG" sz="2000" dirty="0"/>
              <a:t>Териториален обхват на приложение на мярката – територията на МИГ Елин Пелин - Горна Малина.</a:t>
            </a:r>
          </a:p>
          <a:p>
            <a:pPr marL="0" indent="0">
              <a:buNone/>
            </a:pPr>
            <a:r>
              <a:rPr lang="bg-BG" sz="2000" b="1" dirty="0"/>
              <a:t>Целеви групи от територията на </a:t>
            </a:r>
            <a:r>
              <a:rPr lang="bg-BG" sz="2000" b="1" dirty="0" smtClean="0"/>
              <a:t>МИГ-а:</a:t>
            </a:r>
            <a:endParaRPr lang="bg-BG" sz="2000" dirty="0"/>
          </a:p>
          <a:p>
            <a:pPr lvl="0"/>
            <a:r>
              <a:rPr lang="bg-BG" sz="2000" dirty="0"/>
              <a:t>хора с увреждания; </a:t>
            </a:r>
          </a:p>
          <a:p>
            <a:pPr lvl="0"/>
            <a:r>
              <a:rPr lang="bg-BG" sz="2000" dirty="0"/>
              <a:t>хора над 65 г. в невъзможност за самообслужване; </a:t>
            </a:r>
          </a:p>
          <a:p>
            <a:pPr lvl="0"/>
            <a:r>
              <a:rPr lang="bg-BG" sz="2000" dirty="0"/>
              <a:t>възрастни в риск; </a:t>
            </a:r>
          </a:p>
          <a:p>
            <a:pPr lvl="0"/>
            <a:r>
              <a:rPr lang="bg-BG" sz="2000" dirty="0"/>
              <a:t>възрастни, включително с увреждания, настанени в специализирани институции и техните семейства; </a:t>
            </a:r>
          </a:p>
          <a:p>
            <a:pPr lvl="0"/>
            <a:r>
              <a:rPr lang="bg-BG" sz="2000" dirty="0"/>
              <a:t>семейства с деца, вкл. с увреждания; </a:t>
            </a:r>
          </a:p>
          <a:p>
            <a:pPr lvl="0"/>
            <a:r>
              <a:rPr lang="bg-BG" sz="2000" dirty="0"/>
              <a:t>деца в риск; </a:t>
            </a:r>
          </a:p>
          <a:p>
            <a:pPr lvl="0"/>
            <a:r>
              <a:rPr lang="bg-BG" sz="2000" dirty="0"/>
              <a:t>деца и младежи, включително с увреждания, настанени в специализирани институции и техните семейства; </a:t>
            </a:r>
          </a:p>
          <a:p>
            <a:r>
              <a:rPr lang="bg-BG" sz="2000" b="1" dirty="0"/>
              <a:t>Допълнителни целеви групи:</a:t>
            </a:r>
            <a:endParaRPr lang="bg-BG" sz="2000" dirty="0"/>
          </a:p>
          <a:p>
            <a:pPr lvl="0"/>
            <a:r>
              <a:rPr lang="bg-BG" sz="2000" dirty="0"/>
              <a:t>лица, заети в специализираните институции на територията на МИГ; </a:t>
            </a:r>
          </a:p>
          <a:p>
            <a:pPr lvl="0"/>
            <a:r>
              <a:rPr lang="bg-BG" sz="2000" dirty="0"/>
              <a:t>служители на доставчици на социални и здравни услуги на територията на МИГ;</a:t>
            </a:r>
          </a:p>
          <a:p>
            <a:pPr lvl="0"/>
            <a:r>
              <a:rPr lang="bg-BG" sz="2000" dirty="0"/>
              <a:t>служители в организации и институции на територията на МИГ, ангажирани с процесите на </a:t>
            </a:r>
            <a:r>
              <a:rPr lang="bg-BG" sz="2000" dirty="0" err="1"/>
              <a:t>деинституционализация</a:t>
            </a:r>
            <a:r>
              <a:rPr lang="bg-BG" sz="2000" dirty="0"/>
              <a:t>;</a:t>
            </a:r>
          </a:p>
          <a:p>
            <a:r>
              <a:rPr lang="bg-BG" sz="2000" dirty="0"/>
              <a:t>служители в организации и институции на територията на МИГ, ангажирани с процесите на </a:t>
            </a:r>
            <a:r>
              <a:rPr lang="bg-BG" sz="2000" dirty="0" err="1"/>
              <a:t>деинституционализация</a:t>
            </a:r>
            <a:endParaRPr lang="bg-BG" sz="2000" b="1" i="1" dirty="0" smtClean="0"/>
          </a:p>
        </p:txBody>
      </p:sp>
    </p:spTree>
    <p:extLst>
      <p:ext uri="{BB962C8B-B14F-4D97-AF65-F5344CB8AC3E}">
        <p14:creationId xmlns:p14="http://schemas.microsoft.com/office/powerpoint/2010/main" val="19891207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90282" y="1927412"/>
            <a:ext cx="9968753" cy="4930588"/>
          </a:xfrm>
        </p:spPr>
        <p:txBody>
          <a:bodyPr>
            <a:normAutofit/>
          </a:bodyPr>
          <a:lstStyle/>
          <a:p>
            <a:pPr marL="0" indent="0">
              <a:buNone/>
            </a:pPr>
            <a:r>
              <a:rPr lang="bg-BG" sz="2000" b="1" i="1" dirty="0"/>
              <a:t>Допустими </a:t>
            </a:r>
            <a:r>
              <a:rPr lang="bg-BG" sz="2000" b="1" i="1" dirty="0" smtClean="0"/>
              <a:t>кандидати –</a:t>
            </a:r>
          </a:p>
          <a:p>
            <a:pPr lvl="0"/>
            <a:r>
              <a:rPr lang="bg-BG" sz="2000" dirty="0"/>
              <a:t>Неправителствени организации; </a:t>
            </a:r>
          </a:p>
          <a:p>
            <a:pPr lvl="0"/>
            <a:r>
              <a:rPr lang="bg-BG" sz="2000" dirty="0"/>
              <a:t>Организации, предоставящи посреднически услуги на пазара на труда; </a:t>
            </a:r>
          </a:p>
          <a:p>
            <a:pPr lvl="0"/>
            <a:r>
              <a:rPr lang="bg-BG" sz="2000" dirty="0"/>
              <a:t>Обучителни организации; </a:t>
            </a:r>
          </a:p>
          <a:p>
            <a:pPr lvl="0"/>
            <a:r>
              <a:rPr lang="bg-BG" sz="2000" dirty="0"/>
              <a:t>Доставчици на социални услуги; </a:t>
            </a:r>
          </a:p>
          <a:p>
            <a:pPr lvl="0"/>
            <a:r>
              <a:rPr lang="bg-BG" sz="2000" dirty="0"/>
              <a:t>Доставчици на здравни услуги;</a:t>
            </a:r>
          </a:p>
          <a:p>
            <a:pPr lvl="0"/>
            <a:r>
              <a:rPr lang="bg-BG" sz="2000" dirty="0"/>
              <a:t>Регистрирани поделения на вероизповеданията; </a:t>
            </a:r>
          </a:p>
          <a:p>
            <a:pPr lvl="0"/>
            <a:r>
              <a:rPr lang="bg-BG" sz="2000" dirty="0"/>
              <a:t>Общини;</a:t>
            </a:r>
          </a:p>
          <a:p>
            <a:r>
              <a:rPr lang="bg-BG" sz="2000" dirty="0"/>
              <a:t>Работодатели.</a:t>
            </a:r>
            <a:endParaRPr lang="bg-BG" sz="2000" b="1" i="1" dirty="0" smtClean="0"/>
          </a:p>
        </p:txBody>
      </p:sp>
    </p:spTree>
    <p:extLst>
      <p:ext uri="{BB962C8B-B14F-4D97-AF65-F5344CB8AC3E}">
        <p14:creationId xmlns:p14="http://schemas.microsoft.com/office/powerpoint/2010/main" val="1840719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90282" y="1927412"/>
            <a:ext cx="10309412" cy="4930588"/>
          </a:xfrm>
        </p:spPr>
        <p:txBody>
          <a:bodyPr>
            <a:normAutofit/>
          </a:bodyPr>
          <a:lstStyle/>
          <a:p>
            <a:pPr marL="0" indent="0">
              <a:buNone/>
            </a:pPr>
            <a:r>
              <a:rPr lang="bg-BG" sz="2300" b="1" i="1" dirty="0"/>
              <a:t>Допустими </a:t>
            </a:r>
            <a:r>
              <a:rPr lang="bg-BG" sz="2300" b="1" i="1" dirty="0" smtClean="0"/>
              <a:t>дейности –</a:t>
            </a:r>
          </a:p>
          <a:p>
            <a:pPr lvl="0"/>
            <a:r>
              <a:rPr lang="bg-BG" sz="1600" b="1" dirty="0"/>
              <a:t>Предоставяне на подкрепящи услуги</a:t>
            </a:r>
            <a:r>
              <a:rPr lang="bg-BG" sz="1600" dirty="0"/>
              <a:t>, в т.ч. интегрирани </a:t>
            </a:r>
            <a:r>
              <a:rPr lang="bg-BG" sz="1600" dirty="0" err="1"/>
              <a:t>междусекторни</a:t>
            </a:r>
            <a:r>
              <a:rPr lang="bg-BG" sz="1600" dirty="0"/>
              <a:t> услуги в общността или в домашна среда; услуги за ранно детско развитие; услуги за превенция и ранна интервенция за деца, услуги за възрастни хора (включително </a:t>
            </a:r>
            <a:r>
              <a:rPr lang="bg-BG" sz="1600" dirty="0" err="1"/>
              <a:t>самотноживеещи</a:t>
            </a:r>
            <a:r>
              <a:rPr lang="bg-BG" sz="1600" dirty="0"/>
              <a:t> хора над 65 г. в невъзможност за самообслужване), за хора с увреждания и други уязвими групи от населението; </a:t>
            </a:r>
          </a:p>
          <a:p>
            <a:pPr lvl="0"/>
            <a:r>
              <a:rPr lang="bg-BG" sz="1600" dirty="0"/>
              <a:t>Осигуряване на необходимите ресурси и услуги, включително услуги по превенция за </a:t>
            </a:r>
            <a:r>
              <a:rPr lang="bg-BG" sz="1600" b="1" dirty="0"/>
              <a:t>премахване на институционалния модел на грижа за децата и младежите </a:t>
            </a:r>
            <a:r>
              <a:rPr lang="bg-BG" sz="1600" dirty="0"/>
              <a:t>чрез създаване на мрежи от социални услуги и </a:t>
            </a:r>
            <a:r>
              <a:rPr lang="bg-BG" sz="1600" dirty="0" err="1"/>
              <a:t>междусекторни</a:t>
            </a:r>
            <a:r>
              <a:rPr lang="bg-BG" sz="1600" dirty="0"/>
              <a:t> услуги в общността, в семейна или близка до семейната среда; </a:t>
            </a:r>
            <a:endParaRPr lang="bg-BG" sz="1600" dirty="0" smtClean="0"/>
          </a:p>
          <a:p>
            <a:pPr lvl="0"/>
            <a:r>
              <a:rPr lang="bg-BG" sz="1600" dirty="0"/>
              <a:t>Осигуряване на необходимите ресурси и услуги за </a:t>
            </a:r>
            <a:r>
              <a:rPr lang="bg-BG" sz="1600" b="1" dirty="0"/>
              <a:t>премахване на институционалния модел на грижа за възрастните хора и хората с увреждания </a:t>
            </a:r>
            <a:r>
              <a:rPr lang="bg-BG" sz="1600" dirty="0"/>
              <a:t>чрез създаване на мрежа от социални и </a:t>
            </a:r>
            <a:r>
              <a:rPr lang="bg-BG" sz="1600" dirty="0" err="1"/>
              <a:t>междусекторни</a:t>
            </a:r>
            <a:r>
              <a:rPr lang="bg-BG" sz="1600" dirty="0"/>
              <a:t> услуги в общността; </a:t>
            </a:r>
          </a:p>
          <a:p>
            <a:pPr lvl="0"/>
            <a:r>
              <a:rPr lang="bg-BG" sz="1600" b="1" dirty="0"/>
              <a:t>Развитие на</a:t>
            </a:r>
            <a:r>
              <a:rPr lang="bg-BG" sz="1600" dirty="0"/>
              <a:t> </a:t>
            </a:r>
            <a:r>
              <a:rPr lang="bg-BG" sz="1600" b="1" dirty="0"/>
              <a:t>приемна грижа</a:t>
            </a:r>
            <a:r>
              <a:rPr lang="bg-BG" sz="1600" dirty="0"/>
              <a:t> и други превантивни и алтернативни форми на грижа и услуги; </a:t>
            </a:r>
          </a:p>
          <a:p>
            <a:pPr lvl="0"/>
            <a:r>
              <a:rPr lang="bg-BG" sz="1600" b="1" dirty="0"/>
              <a:t>Подобряване достъпа до здравеопазване и промоция на здравето</a:t>
            </a:r>
            <a:r>
              <a:rPr lang="bg-BG" sz="1600" dirty="0"/>
              <a:t>, в т.ч. чрез целеви действия, насочени към деца, младежи и уязвими групи; </a:t>
            </a:r>
          </a:p>
          <a:p>
            <a:r>
              <a:rPr lang="bg-BG" sz="1600" dirty="0"/>
              <a:t>Местни социални </a:t>
            </a:r>
            <a:r>
              <a:rPr lang="bg-BG" sz="1600" b="1" dirty="0"/>
              <a:t>дейности за социално включване</a:t>
            </a:r>
            <a:r>
              <a:rPr lang="bg-BG" sz="1600" dirty="0"/>
              <a:t>.</a:t>
            </a:r>
          </a:p>
        </p:txBody>
      </p:sp>
    </p:spTree>
    <p:extLst>
      <p:ext uri="{BB962C8B-B14F-4D97-AF65-F5344CB8AC3E}">
        <p14:creationId xmlns:p14="http://schemas.microsoft.com/office/powerpoint/2010/main" val="39614932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63388" y="1927412"/>
            <a:ext cx="10228730" cy="4930588"/>
          </a:xfrm>
        </p:spPr>
        <p:txBody>
          <a:bodyPr>
            <a:normAutofit fontScale="92500" lnSpcReduction="10000"/>
          </a:bodyPr>
          <a:lstStyle/>
          <a:p>
            <a:pPr marL="0" indent="0">
              <a:buNone/>
            </a:pPr>
            <a:r>
              <a:rPr lang="bg-BG" sz="1900" b="1" i="1" dirty="0"/>
              <a:t>Допустими </a:t>
            </a:r>
            <a:r>
              <a:rPr lang="bg-BG" sz="1900" b="1" i="1" dirty="0" smtClean="0"/>
              <a:t>разходи –</a:t>
            </a:r>
          </a:p>
          <a:p>
            <a:pPr marL="0" indent="0">
              <a:buNone/>
            </a:pPr>
            <a:r>
              <a:rPr lang="bg-BG" sz="2000" dirty="0"/>
              <a:t>Категории допустими разходи:</a:t>
            </a:r>
          </a:p>
          <a:p>
            <a:pPr marL="0" indent="0">
              <a:buNone/>
            </a:pPr>
            <a:r>
              <a:rPr lang="bg-BG" sz="2000" b="1" dirty="0"/>
              <a:t>І. РАЗХОДИ ЗА ПЕРСОНАЛ</a:t>
            </a:r>
            <a:endParaRPr lang="bg-BG" sz="2000" dirty="0"/>
          </a:p>
          <a:p>
            <a:pPr lvl="0"/>
            <a:r>
              <a:rPr lang="bg-BG" sz="2000" dirty="0"/>
              <a:t>Разходи за трудови възнаграждения и възнаграждения, определени по реда на ЗДСл на физическите лица, вкл. осигурителните вноски, начислени за сметка на осигурителя върху договореното възнаграждение, за лица, ангажирани в изпълнение на дейностите по проекта.</a:t>
            </a:r>
          </a:p>
          <a:p>
            <a:pPr lvl="0"/>
            <a:r>
              <a:rPr lang="bg-BG" sz="2000" dirty="0"/>
              <a:t>Разходи за командировки /дневни, пътни и квартирни/ на лицата, получаващи възнаграждения.</a:t>
            </a:r>
          </a:p>
          <a:p>
            <a:pPr marL="0" indent="0">
              <a:buNone/>
            </a:pPr>
            <a:r>
              <a:rPr lang="bg-BG" sz="2000" b="1" dirty="0"/>
              <a:t>II. РАЗХОДИ ЗА МАТЕРИАЛИ</a:t>
            </a:r>
            <a:endParaRPr lang="bg-BG" sz="2000" dirty="0"/>
          </a:p>
          <a:p>
            <a:pPr lvl="0"/>
            <a:r>
              <a:rPr lang="bg-BG" sz="2000" dirty="0"/>
              <a:t>Разходи за материали и консумативи, необходими за осъществяването на дейностите по проекта.</a:t>
            </a:r>
          </a:p>
          <a:p>
            <a:pPr lvl="0"/>
            <a:r>
              <a:rPr lang="bg-BG" sz="2000" dirty="0"/>
              <a:t>Разходи за закупуване на оборудване и обзавеждане, необходими за осъществяването на дейностите по проекта.</a:t>
            </a:r>
          </a:p>
        </p:txBody>
      </p:sp>
    </p:spTree>
    <p:extLst>
      <p:ext uri="{BB962C8B-B14F-4D97-AF65-F5344CB8AC3E}">
        <p14:creationId xmlns:p14="http://schemas.microsoft.com/office/powerpoint/2010/main" val="13005891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63388" y="1927412"/>
            <a:ext cx="10228730" cy="4930588"/>
          </a:xfrm>
        </p:spPr>
        <p:txBody>
          <a:bodyPr>
            <a:normAutofit/>
          </a:bodyPr>
          <a:lstStyle/>
          <a:p>
            <a:pPr marL="0" indent="0">
              <a:buNone/>
            </a:pPr>
            <a:r>
              <a:rPr lang="bg-BG" sz="1900" b="1" i="1" dirty="0"/>
              <a:t>Допустими </a:t>
            </a:r>
            <a:r>
              <a:rPr lang="bg-BG" sz="1900" b="1" i="1" dirty="0" smtClean="0"/>
              <a:t>разходи –</a:t>
            </a:r>
          </a:p>
          <a:p>
            <a:pPr marL="0" indent="0">
              <a:buNone/>
            </a:pPr>
            <a:r>
              <a:rPr lang="bg-BG" sz="2000" dirty="0"/>
              <a:t>Категории допустими разходи:</a:t>
            </a:r>
          </a:p>
          <a:p>
            <a:pPr marL="0" indent="0">
              <a:buNone/>
            </a:pPr>
            <a:r>
              <a:rPr lang="bg-BG" sz="2000" b="1" dirty="0"/>
              <a:t>III. РАЗХОДИ ЗА УСЛУГИ</a:t>
            </a:r>
            <a:endParaRPr lang="bg-BG" sz="2000" dirty="0"/>
          </a:p>
          <a:p>
            <a:pPr lvl="0"/>
            <a:r>
              <a:rPr lang="bg-BG" sz="2000" dirty="0"/>
              <a:t>Разходи за застраховки на придобитото обзавеждане и оборудване.</a:t>
            </a:r>
          </a:p>
          <a:p>
            <a:pPr lvl="0"/>
            <a:r>
              <a:rPr lang="bg-BG" sz="2000" dirty="0"/>
              <a:t>Разходи за наем на: зали, оборудване и други, пряко свързани и необходими за осъществяването дейностите по проекта.</a:t>
            </a:r>
          </a:p>
          <a:p>
            <a:pPr lvl="0"/>
            <a:r>
              <a:rPr lang="bg-BG" sz="2000" dirty="0"/>
              <a:t>Разходи за организиране на събития, вкл. транспорт, </a:t>
            </a:r>
            <a:r>
              <a:rPr lang="bg-BG" sz="2000" dirty="0" err="1"/>
              <a:t>кетъринг</a:t>
            </a:r>
            <a:r>
              <a:rPr lang="bg-BG" sz="2000" dirty="0"/>
              <a:t>, лектори и др.</a:t>
            </a:r>
          </a:p>
          <a:p>
            <a:pPr lvl="0"/>
            <a:r>
              <a:rPr lang="bg-BG" sz="2000" dirty="0"/>
              <a:t>Разходи за дейности, свързани с осигуряване на публичност.</a:t>
            </a:r>
          </a:p>
          <a:p>
            <a:pPr lvl="0"/>
            <a:r>
              <a:rPr lang="bg-BG" sz="2000" dirty="0"/>
              <a:t>Разходи, произтичащи от договори за изработка/ услуга или договори за поръчка по реда на ЗЗД, неквалифицирани другаде, необходими за осъществяването на дейностите по проекта.</a:t>
            </a:r>
          </a:p>
          <a:p>
            <a:pPr marL="0" indent="0">
              <a:buNone/>
            </a:pPr>
            <a:r>
              <a:rPr lang="bg-BG" sz="2000" b="1" dirty="0"/>
              <a:t>IV. НЕВЪЗСТАНОВИМ ДДС</a:t>
            </a:r>
            <a:endParaRPr lang="bg-BG" sz="2000" dirty="0"/>
          </a:p>
        </p:txBody>
      </p:sp>
    </p:spTree>
    <p:extLst>
      <p:ext uri="{BB962C8B-B14F-4D97-AF65-F5344CB8AC3E}">
        <p14:creationId xmlns:p14="http://schemas.microsoft.com/office/powerpoint/2010/main" val="1672296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663388" y="1927412"/>
            <a:ext cx="10228730" cy="4930588"/>
          </a:xfrm>
        </p:spPr>
        <p:txBody>
          <a:bodyPr>
            <a:normAutofit/>
          </a:bodyPr>
          <a:lstStyle/>
          <a:p>
            <a:pPr marL="0" indent="0">
              <a:buNone/>
            </a:pPr>
            <a:r>
              <a:rPr lang="bg-BG" sz="1900" b="1" i="1" dirty="0"/>
              <a:t>Допустими </a:t>
            </a:r>
            <a:r>
              <a:rPr lang="bg-BG" sz="1900" b="1" i="1" dirty="0" smtClean="0"/>
              <a:t>разходи –</a:t>
            </a:r>
          </a:p>
          <a:p>
            <a:pPr marL="0" indent="0">
              <a:buNone/>
            </a:pPr>
            <a:r>
              <a:rPr lang="bg-BG" sz="2000" dirty="0"/>
              <a:t>Категории допустими разходи:</a:t>
            </a:r>
          </a:p>
          <a:p>
            <a:pPr marL="0" indent="0">
              <a:buNone/>
            </a:pPr>
            <a:r>
              <a:rPr lang="bg-BG" sz="2000" b="1" dirty="0"/>
              <a:t>V. НЕПРЕКИ РАЗХОДИ</a:t>
            </a:r>
            <a:endParaRPr lang="bg-BG" sz="2000" dirty="0"/>
          </a:p>
          <a:p>
            <a:pPr lvl="0"/>
            <a:r>
              <a:rPr lang="bg-BG" sz="2000" dirty="0"/>
              <a:t>Разходи за организация и управление на проекта – разходи, свързани с възнагражденията на персонала по администриране на проекта – ръководител на проект, технически сътрудник, счетоводител и друг експертен или технически персонал, както и административните разходи, свързани с управлението на проекта (режийни разходи, консумативи и материали, наем, разходи за командировки).</a:t>
            </a:r>
          </a:p>
          <a:p>
            <a:pPr lvl="0"/>
            <a:r>
              <a:rPr lang="bg-BG" sz="2000" dirty="0"/>
              <a:t>Невъзстановим ДДС за разходите по раздел V.</a:t>
            </a:r>
          </a:p>
          <a:p>
            <a:pPr marL="0" indent="0">
              <a:buNone/>
            </a:pPr>
            <a:r>
              <a:rPr lang="bg-BG" sz="2000" b="1" dirty="0"/>
              <a:t>VI. Други разходи, необходими за изпълнение на проекта, посочени в поканата за подаване на заявления за кандидатстване.</a:t>
            </a:r>
            <a:endParaRPr lang="bg-BG" sz="2000" dirty="0"/>
          </a:p>
        </p:txBody>
      </p:sp>
    </p:spTree>
    <p:extLst>
      <p:ext uri="{BB962C8B-B14F-4D97-AF65-F5344CB8AC3E}">
        <p14:creationId xmlns:p14="http://schemas.microsoft.com/office/powerpoint/2010/main" val="19611252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sp>
        <p:nvSpPr>
          <p:cNvPr id="3" name="Content Placeholder 2"/>
          <p:cNvSpPr>
            <a:spLocks noGrp="1"/>
          </p:cNvSpPr>
          <p:nvPr>
            <p:ph idx="1"/>
          </p:nvPr>
        </p:nvSpPr>
        <p:spPr>
          <a:xfrm>
            <a:off x="753035" y="1927412"/>
            <a:ext cx="9753599" cy="4930588"/>
          </a:xfrm>
        </p:spPr>
        <p:txBody>
          <a:bodyPr>
            <a:normAutofit/>
          </a:bodyPr>
          <a:lstStyle/>
          <a:p>
            <a:pPr marL="0" indent="0">
              <a:buNone/>
            </a:pPr>
            <a:r>
              <a:rPr lang="bg-BG" sz="2800" b="1" i="1" dirty="0"/>
              <a:t>Финансови </a:t>
            </a:r>
            <a:r>
              <a:rPr lang="bg-BG" sz="2800" b="1" i="1" dirty="0" smtClean="0"/>
              <a:t>параметри –</a:t>
            </a:r>
          </a:p>
          <a:p>
            <a:r>
              <a:rPr lang="bg-BG" sz="2800" b="1" dirty="0"/>
              <a:t>Максимален размер</a:t>
            </a:r>
            <a:r>
              <a:rPr lang="bg-BG" sz="2800" dirty="0"/>
              <a:t> на общите допустими разходи за един проект – левовата равностойност на </a:t>
            </a:r>
            <a:r>
              <a:rPr lang="bg-BG" sz="2800" b="1" dirty="0"/>
              <a:t>50 000 евро</a:t>
            </a:r>
            <a:r>
              <a:rPr lang="bg-BG" sz="2800" dirty="0"/>
              <a:t>.</a:t>
            </a:r>
            <a:r>
              <a:rPr lang="bg-BG" sz="2800" dirty="0" smtClean="0"/>
              <a:t>  </a:t>
            </a:r>
            <a:endParaRPr lang="bg-BG" sz="2800" dirty="0"/>
          </a:p>
          <a:p>
            <a:pPr marL="0" indent="0">
              <a:buNone/>
            </a:pPr>
            <a:r>
              <a:rPr lang="bg-BG" sz="2800" b="1" i="1" dirty="0"/>
              <a:t>Интензитет на финансовата </a:t>
            </a:r>
            <a:r>
              <a:rPr lang="bg-BG" sz="2800" b="1" i="1" dirty="0" smtClean="0"/>
              <a:t>помощ –</a:t>
            </a:r>
          </a:p>
          <a:p>
            <a:r>
              <a:rPr lang="bg-BG" sz="2800" dirty="0"/>
              <a:t>Максималният интензитет на помощта е </a:t>
            </a:r>
            <a:r>
              <a:rPr lang="bg-BG" sz="2800" b="1" dirty="0"/>
              <a:t>до 100 %</a:t>
            </a:r>
            <a:r>
              <a:rPr lang="bg-BG" sz="2800" dirty="0"/>
              <a:t> от общата стойност на допустимите разходи, в зависимост от приложението на режима на минимални помощи </a:t>
            </a:r>
            <a:r>
              <a:rPr lang="bg-BG" sz="2800" i="1" dirty="0"/>
              <a:t>(</a:t>
            </a:r>
            <a:r>
              <a:rPr lang="bg-BG" sz="2800" i="1" dirty="0" err="1"/>
              <a:t>de</a:t>
            </a:r>
            <a:r>
              <a:rPr lang="bg-BG" sz="2800" i="1" dirty="0"/>
              <a:t> </a:t>
            </a:r>
            <a:r>
              <a:rPr lang="bg-BG" sz="2800" i="1" dirty="0" err="1"/>
              <a:t>minimis</a:t>
            </a:r>
            <a:r>
              <a:rPr lang="bg-BG" sz="2800" i="1" dirty="0"/>
              <a:t>)</a:t>
            </a:r>
            <a:r>
              <a:rPr lang="bg-BG" sz="2800" dirty="0"/>
              <a:t> за съответния кандидат.</a:t>
            </a:r>
            <a:endParaRPr lang="bg-BG" sz="2800" b="1" i="1" dirty="0" smtClean="0"/>
          </a:p>
        </p:txBody>
      </p:sp>
    </p:spTree>
    <p:extLst>
      <p:ext uri="{BB962C8B-B14F-4D97-AF65-F5344CB8AC3E}">
        <p14:creationId xmlns:p14="http://schemas.microsoft.com/office/powerpoint/2010/main" val="262916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002925"/>
          </a:xfrm>
        </p:spPr>
        <p:txBody>
          <a:bodyPr>
            <a:noAutofit/>
          </a:bodyPr>
          <a:lstStyle/>
          <a:p>
            <a:pPr marL="0" indent="0">
              <a:buNone/>
            </a:pPr>
            <a:r>
              <a:rPr lang="bg-BG" b="1" i="1" dirty="0"/>
              <a:t>Обхват на мярката </a:t>
            </a:r>
            <a:r>
              <a:rPr lang="bg-BG" b="1" i="1" dirty="0" smtClean="0"/>
              <a:t>–</a:t>
            </a:r>
          </a:p>
          <a:p>
            <a:pPr marL="0" indent="0">
              <a:buNone/>
            </a:pPr>
            <a:r>
              <a:rPr lang="bg-BG" b="1" dirty="0"/>
              <a:t>КОМПОНЕНТ 2 – Обучение на заети лица (ПО1, ИП 6)</a:t>
            </a:r>
            <a:endParaRPr lang="bg-BG" dirty="0"/>
          </a:p>
          <a:p>
            <a:r>
              <a:rPr lang="bg-BG" b="1" dirty="0"/>
              <a:t>Целеви групи:</a:t>
            </a:r>
            <a:endParaRPr lang="bg-BG" dirty="0"/>
          </a:p>
          <a:p>
            <a:r>
              <a:rPr lang="bg-BG" b="1" dirty="0"/>
              <a:t>Основна целева група</a:t>
            </a:r>
            <a:r>
              <a:rPr lang="bg-BG" dirty="0"/>
              <a:t>: заети лица, в т.ч. наети и самостоятелно заети лица (по ПО1, ИП6).</a:t>
            </a:r>
          </a:p>
          <a:p>
            <a:r>
              <a:rPr lang="bg-BG" b="1" dirty="0"/>
              <a:t>Специфични целеви групи</a:t>
            </a:r>
            <a:r>
              <a:rPr lang="bg-BG" dirty="0"/>
              <a:t>:</a:t>
            </a:r>
          </a:p>
          <a:p>
            <a:pPr lvl="0"/>
            <a:r>
              <a:rPr lang="bg-BG" dirty="0"/>
              <a:t>Целева група 5: на възраст над 54 г.;</a:t>
            </a:r>
          </a:p>
          <a:p>
            <a:pPr lvl="0"/>
            <a:r>
              <a:rPr lang="bg-BG" dirty="0"/>
              <a:t>Целева група 6: със средно и по-ниско образование;</a:t>
            </a:r>
          </a:p>
          <a:p>
            <a:pPr lvl="0"/>
            <a:r>
              <a:rPr lang="bg-BG" dirty="0"/>
              <a:t>Целева група 7: работещи в сектори, основаващи се на знанията, високите технологии и ИКТ, </a:t>
            </a:r>
            <a:r>
              <a:rPr lang="bg-BG" dirty="0" err="1"/>
              <a:t>екологосъобразната</a:t>
            </a:r>
            <a:r>
              <a:rPr lang="bg-BG" dirty="0"/>
              <a:t> икономика, „белия” сектор и сектора на персоналните услуги, преработвателната промишленост с по-висока добавена стойност на труда, творческия и културния сектори, подобрили своите знания и умения с подкрепата на ОПРЧР.</a:t>
            </a:r>
          </a:p>
        </p:txBody>
      </p:sp>
    </p:spTree>
    <p:extLst>
      <p:ext uri="{BB962C8B-B14F-4D97-AF65-F5344CB8AC3E}">
        <p14:creationId xmlns:p14="http://schemas.microsoft.com/office/powerpoint/2010/main" val="31007698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3618680"/>
              </p:ext>
            </p:extLst>
          </p:nvPr>
        </p:nvGraphicFramePr>
        <p:xfrm>
          <a:off x="672662" y="1868635"/>
          <a:ext cx="9301656" cy="4889518"/>
        </p:xfrm>
        <a:graphic>
          <a:graphicData uri="http://schemas.openxmlformats.org/drawingml/2006/table">
            <a:tbl>
              <a:tblPr firstRow="1" firstCol="1" bandRow="1">
                <a:tableStyleId>{5C22544A-7EE6-4342-B048-85BDC9FD1C3A}</a:tableStyleId>
              </a:tblPr>
              <a:tblGrid>
                <a:gridCol w="520774"/>
                <a:gridCol w="7132531"/>
                <a:gridCol w="1648351"/>
              </a:tblGrid>
              <a:tr h="248584">
                <a:tc gridSpan="3">
                  <a:txBody>
                    <a:bodyPr/>
                    <a:lstStyle/>
                    <a:p>
                      <a:pPr marR="186055" algn="ctr">
                        <a:lnSpc>
                          <a:spcPct val="115000"/>
                        </a:lnSpc>
                        <a:spcAft>
                          <a:spcPts val="0"/>
                        </a:spcAft>
                        <a:tabLst>
                          <a:tab pos="457200" algn="l"/>
                          <a:tab pos="1143000" algn="l"/>
                          <a:tab pos="2637155" algn="ctr"/>
                          <a:tab pos="5274310" algn="r"/>
                        </a:tabLst>
                      </a:pPr>
                      <a:r>
                        <a:rPr lang="bg-BG" sz="1100">
                          <a:effectLst/>
                        </a:rPr>
                        <a:t>Общи критерии за ОПРЧР</a:t>
                      </a:r>
                      <a:endParaRPr lang="bg-BG" sz="1000">
                        <a:effectLst/>
                        <a:latin typeface="Calibri"/>
                        <a:ea typeface="MS Mincho"/>
                        <a:cs typeface="Times New Roman"/>
                      </a:endParaRPr>
                    </a:p>
                  </a:txBody>
                  <a:tcPr marL="61812" marR="61812" marT="0" marB="0"/>
                </a:tc>
                <a:tc hMerge="1">
                  <a:txBody>
                    <a:bodyPr/>
                    <a:lstStyle/>
                    <a:p>
                      <a:endParaRPr lang="bg-BG"/>
                    </a:p>
                  </a:txBody>
                  <a:tcPr/>
                </a:tc>
                <a:tc hMerge="1">
                  <a:txBody>
                    <a:bodyPr/>
                    <a:lstStyle/>
                    <a:p>
                      <a:endParaRPr lang="bg-BG"/>
                    </a:p>
                  </a:txBody>
                  <a:tcPr/>
                </a:tc>
              </a:tr>
              <a:tr h="248584">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1</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Оперативен капацитет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812" marR="61812" marT="0" marB="0"/>
                </a:tc>
              </a:tr>
              <a:tr h="751884">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Опит на кандидата и партньора/партньорите в управлението на проекти и/или опит в изпълнение на дейности, подобни на тези включени в проектното предложение</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563913">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Опит на ръководителя на проекта/ключовите експерти в организация, управление/ изпълнение на проекти и/или сходен тип дейности</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5</a:t>
                      </a:r>
                      <a:endParaRPr lang="bg-BG" sz="1000">
                        <a:effectLst/>
                        <a:latin typeface="Calibri"/>
                        <a:ea typeface="MS Mincho"/>
                        <a:cs typeface="Times New Roman"/>
                      </a:endParaRPr>
                    </a:p>
                  </a:txBody>
                  <a:tcPr marL="61812" marR="61812" marT="0" marB="0"/>
                </a:tc>
              </a:tr>
              <a:tr h="301367">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2</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Съответствие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20</a:t>
                      </a:r>
                      <a:endParaRPr lang="bg-BG" sz="1000">
                        <a:effectLst/>
                        <a:latin typeface="Calibri"/>
                        <a:ea typeface="MS Mincho"/>
                        <a:cs typeface="Times New Roman"/>
                      </a:endParaRPr>
                    </a:p>
                  </a:txBody>
                  <a:tcPr marL="61812" marR="61812" marT="0" marB="0"/>
                </a:tc>
              </a:tr>
              <a:tr h="230424">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Описание и обосновка на целите на проекта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375942">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Описание на целевите групи по проекта и техните нужди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301367">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3</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dirty="0">
                          <a:effectLst/>
                        </a:rPr>
                        <a:t>Методика и организация </a:t>
                      </a:r>
                      <a:endParaRPr lang="bg-BG" sz="1100" dirty="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35</a:t>
                      </a:r>
                      <a:endParaRPr lang="bg-BG" sz="1000">
                        <a:effectLst/>
                        <a:latin typeface="Calibri"/>
                        <a:ea typeface="MS Mincho"/>
                        <a:cs typeface="Times New Roman"/>
                      </a:endParaRPr>
                    </a:p>
                  </a:txBody>
                  <a:tcPr marL="61812" marR="61812" marT="0" marB="0"/>
                </a:tc>
              </a:tr>
              <a:tr h="375942">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Съответствие на дейностите с целите и очакваните резултати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25</a:t>
                      </a:r>
                      <a:endParaRPr lang="bg-BG" sz="1000">
                        <a:effectLst/>
                        <a:latin typeface="Calibri"/>
                        <a:ea typeface="MS Mincho"/>
                        <a:cs typeface="Times New Roman"/>
                      </a:endParaRPr>
                    </a:p>
                  </a:txBody>
                  <a:tcPr marL="61812" marR="61812" marT="0" marB="0"/>
                </a:tc>
              </a:tr>
              <a:tr h="301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Яснота на изпълнение на дейностите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10</a:t>
                      </a:r>
                      <a:endParaRPr lang="bg-BG" sz="1000">
                        <a:effectLst/>
                        <a:latin typeface="Calibri"/>
                        <a:ea typeface="MS Mincho"/>
                        <a:cs typeface="Times New Roman"/>
                      </a:endParaRPr>
                    </a:p>
                  </a:txBody>
                  <a:tcPr marL="61812" marR="61812" marT="0" marB="0"/>
                </a:tc>
              </a:tr>
              <a:tr h="301367">
                <a:tc>
                  <a:txBody>
                    <a:bodyPr/>
                    <a:lstStyle/>
                    <a:p>
                      <a:pPr marL="0" marR="186055" lvl="0" indent="0" algn="just">
                        <a:lnSpc>
                          <a:spcPct val="115000"/>
                        </a:lnSpc>
                        <a:spcAft>
                          <a:spcPts val="0"/>
                        </a:spcAft>
                        <a:buFont typeface="+mj-lt"/>
                        <a:buNone/>
                        <a:tabLst>
                          <a:tab pos="40005" algn="l"/>
                          <a:tab pos="2637155" algn="ctr"/>
                          <a:tab pos="5274310" algn="r"/>
                        </a:tabLst>
                      </a:pPr>
                      <a:r>
                        <a:rPr lang="bg-BG" sz="1100" dirty="0" smtClean="0">
                          <a:effectLst/>
                        </a:rPr>
                        <a:t>4</a:t>
                      </a:r>
                      <a:r>
                        <a:rPr lang="bg-BG" sz="1100" dirty="0">
                          <a:effectLst/>
                        </a:rPr>
                        <a:t> </a:t>
                      </a:r>
                      <a:endParaRPr lang="bg-BG" sz="1000" dirty="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Бюджет и ефективност на разходите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30</a:t>
                      </a:r>
                      <a:endParaRPr lang="bg-BG" sz="1000">
                        <a:effectLst/>
                        <a:latin typeface="Calibri"/>
                        <a:ea typeface="MS Mincho"/>
                        <a:cs typeface="Times New Roman"/>
                      </a:endParaRPr>
                    </a:p>
                  </a:txBody>
                  <a:tcPr marL="61812" marR="61812" marT="0" marB="0"/>
                </a:tc>
              </a:tr>
              <a:tr h="301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Ефективност, ефикасност и икономичност на разходите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812" marR="61812" marT="0" marB="0"/>
                </a:tc>
              </a:tr>
              <a:tr h="301367">
                <a:tc>
                  <a:txBody>
                    <a:bodyPr/>
                    <a:lstStyle/>
                    <a:p>
                      <a:pPr marL="228600" marR="186055" algn="just">
                        <a:lnSpc>
                          <a:spcPct val="115000"/>
                        </a:lnSpc>
                        <a:spcAft>
                          <a:spcPts val="0"/>
                        </a:spcAft>
                        <a:tabLst>
                          <a:tab pos="40005" algn="l"/>
                          <a:tab pos="2637155" algn="ctr"/>
                          <a:tab pos="5274310" algn="r"/>
                        </a:tabLst>
                      </a:pPr>
                      <a:r>
                        <a:rPr lang="bg-BG" sz="1100">
                          <a:effectLst/>
                        </a:rPr>
                        <a:t> </a:t>
                      </a:r>
                      <a:endParaRPr lang="bg-BG" sz="1000">
                        <a:effectLst/>
                        <a:latin typeface="Calibri"/>
                        <a:ea typeface="MS Mincho"/>
                        <a:cs typeface="Times New Roman"/>
                      </a:endParaRPr>
                    </a:p>
                  </a:txBody>
                  <a:tcPr marL="61812" marR="61812" marT="0" marB="0"/>
                </a:tc>
                <a:tc>
                  <a:txBody>
                    <a:bodyPr/>
                    <a:lstStyle/>
                    <a:p>
                      <a:pPr marR="186055" algn="just">
                        <a:lnSpc>
                          <a:spcPct val="115000"/>
                        </a:lnSpc>
                        <a:spcAft>
                          <a:spcPts val="0"/>
                        </a:spcAft>
                      </a:pPr>
                      <a:r>
                        <a:rPr lang="bg-BG" sz="1100">
                          <a:effectLst/>
                        </a:rPr>
                        <a:t>Структурираност на бюджета </a:t>
                      </a:r>
                      <a:endParaRPr lang="bg-BG" sz="1100">
                        <a:solidFill>
                          <a:srgbClr val="000000"/>
                        </a:solidFill>
                        <a:effectLst/>
                        <a:latin typeface="Times New Roman"/>
                        <a:ea typeface="Calibri"/>
                      </a:endParaRPr>
                    </a:p>
                  </a:txBody>
                  <a:tcPr marL="61812" marR="61812" marT="0" marB="0"/>
                </a:tc>
                <a:tc>
                  <a:txBody>
                    <a:bodyPr/>
                    <a:lstStyle/>
                    <a:p>
                      <a:pPr marR="186055" algn="ctr">
                        <a:lnSpc>
                          <a:spcPct val="115000"/>
                        </a:lnSpc>
                        <a:spcAft>
                          <a:spcPts val="0"/>
                        </a:spcAft>
                        <a:tabLst>
                          <a:tab pos="457200" algn="l"/>
                          <a:tab pos="1143000" algn="l"/>
                          <a:tab pos="2637155" algn="ctr"/>
                          <a:tab pos="5274310" algn="r"/>
                        </a:tabLst>
                      </a:pPr>
                      <a:r>
                        <a:rPr lang="bg-BG" sz="1100">
                          <a:effectLst/>
                        </a:rPr>
                        <a:t>15</a:t>
                      </a:r>
                      <a:endParaRPr lang="bg-BG" sz="1000">
                        <a:effectLst/>
                        <a:latin typeface="Calibri"/>
                        <a:ea typeface="MS Mincho"/>
                        <a:cs typeface="Times New Roman"/>
                      </a:endParaRPr>
                    </a:p>
                  </a:txBody>
                  <a:tcPr marL="61812" marR="61812" marT="0" marB="0"/>
                </a:tc>
              </a:tr>
              <a:tr h="286043">
                <a:tc gridSpan="2">
                  <a:txBody>
                    <a:bodyPr/>
                    <a:lstStyle/>
                    <a:p>
                      <a:pPr marR="186055" algn="r">
                        <a:lnSpc>
                          <a:spcPct val="115000"/>
                        </a:lnSpc>
                        <a:spcAft>
                          <a:spcPts val="0"/>
                        </a:spcAft>
                        <a:tabLst>
                          <a:tab pos="457200" algn="l"/>
                          <a:tab pos="1143000" algn="l"/>
                          <a:tab pos="2637155" algn="ctr"/>
                          <a:tab pos="5274310" algn="r"/>
                        </a:tabLst>
                      </a:pPr>
                      <a:r>
                        <a:rPr lang="bg-BG" sz="1100">
                          <a:effectLst/>
                        </a:rPr>
                        <a:t>ОБЩ брой точки</a:t>
                      </a:r>
                      <a:endParaRPr lang="bg-BG" sz="1000">
                        <a:effectLst/>
                        <a:latin typeface="Calibri"/>
                        <a:ea typeface="MS Mincho"/>
                        <a:cs typeface="Times New Roman"/>
                      </a:endParaRPr>
                    </a:p>
                  </a:txBody>
                  <a:tcPr marL="61812" marR="61812" marT="0" marB="0" anchor="ctr"/>
                </a:tc>
                <a:tc hMerge="1">
                  <a:txBody>
                    <a:bodyPr/>
                    <a:lstStyle/>
                    <a:p>
                      <a:endParaRPr lang="bg-BG"/>
                    </a:p>
                  </a:txBody>
                  <a:tcPr/>
                </a:tc>
                <a:tc>
                  <a:txBody>
                    <a:bodyPr/>
                    <a:lstStyle/>
                    <a:p>
                      <a:pPr marR="186055" algn="ctr">
                        <a:lnSpc>
                          <a:spcPct val="115000"/>
                        </a:lnSpc>
                        <a:spcAft>
                          <a:spcPts val="0"/>
                        </a:spcAft>
                      </a:pPr>
                      <a:r>
                        <a:rPr lang="bg-BG" sz="1100" dirty="0">
                          <a:effectLst/>
                        </a:rPr>
                        <a:t>100</a:t>
                      </a:r>
                      <a:endParaRPr lang="bg-BG" sz="1000" dirty="0">
                        <a:effectLst/>
                        <a:latin typeface="Calibri"/>
                        <a:ea typeface="MS Mincho"/>
                        <a:cs typeface="Times New Roman"/>
                      </a:endParaRPr>
                    </a:p>
                  </a:txBody>
                  <a:tcPr marL="61812" marR="61812" marT="0" marB="0" anchor="ctr"/>
                </a:tc>
              </a:tr>
            </a:tbl>
          </a:graphicData>
        </a:graphic>
      </p:graphicFrame>
    </p:spTree>
    <p:extLst>
      <p:ext uri="{BB962C8B-B14F-4D97-AF65-F5344CB8AC3E}">
        <p14:creationId xmlns:p14="http://schemas.microsoft.com/office/powerpoint/2010/main" val="284179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84094"/>
            <a:ext cx="9072907" cy="1299882"/>
          </a:xfrm>
        </p:spPr>
        <p:txBody>
          <a:bodyPr>
            <a:normAutofit fontScale="90000"/>
          </a:bodyPr>
          <a:lstStyle/>
          <a:p>
            <a:r>
              <a:rPr lang="bg-BG" sz="2800" b="1" dirty="0"/>
              <a:t>Мярка 11 „По-добър достъп до устойчиви услуги за социално включване на хора с увреждания и </a:t>
            </a:r>
            <a:r>
              <a:rPr lang="bg-BG" sz="2800" b="1" dirty="0" err="1"/>
              <a:t>самотноживеещи</a:t>
            </a:r>
            <a:r>
              <a:rPr lang="bg-BG" sz="2800" b="1" dirty="0"/>
              <a:t> лица“</a:t>
            </a:r>
            <a:endParaRPr lang="bg-BG"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8617312"/>
              </p:ext>
            </p:extLst>
          </p:nvPr>
        </p:nvGraphicFramePr>
        <p:xfrm>
          <a:off x="882868" y="1828801"/>
          <a:ext cx="9091448" cy="5029199"/>
        </p:xfrm>
        <a:graphic>
          <a:graphicData uri="http://schemas.openxmlformats.org/drawingml/2006/table">
            <a:tbl>
              <a:tblPr firstRow="1" firstCol="1" bandRow="1">
                <a:tableStyleId>{5C22544A-7EE6-4342-B048-85BDC9FD1C3A}</a:tableStyleId>
              </a:tblPr>
              <a:tblGrid>
                <a:gridCol w="509004"/>
                <a:gridCol w="6971344"/>
                <a:gridCol w="1611100"/>
              </a:tblGrid>
              <a:tr h="492640">
                <a:tc gridSpan="3">
                  <a:txBody>
                    <a:bodyPr/>
                    <a:lstStyle/>
                    <a:p>
                      <a:pPr marR="186055" algn="ctr">
                        <a:lnSpc>
                          <a:spcPct val="115000"/>
                        </a:lnSpc>
                        <a:spcAft>
                          <a:spcPts val="0"/>
                        </a:spcAft>
                        <a:tabLst>
                          <a:tab pos="457200" algn="l"/>
                          <a:tab pos="1143000" algn="l"/>
                          <a:tab pos="2637155" algn="ctr"/>
                          <a:tab pos="5274310" algn="r"/>
                        </a:tabLst>
                      </a:pPr>
                      <a:r>
                        <a:rPr lang="bg-BG" sz="1200" dirty="0">
                          <a:effectLst/>
                        </a:rPr>
                        <a:t>Специфични критерии за територията на МИГ</a:t>
                      </a:r>
                      <a:endParaRPr lang="bg-BG" sz="1100" dirty="0">
                        <a:effectLst/>
                        <a:latin typeface="Calibri"/>
                        <a:ea typeface="MS Mincho"/>
                        <a:cs typeface="Times New Roman"/>
                      </a:endParaRPr>
                    </a:p>
                  </a:txBody>
                  <a:tcPr marL="68580" marR="68580" marT="0" marB="0"/>
                </a:tc>
                <a:tc hMerge="1">
                  <a:txBody>
                    <a:bodyPr/>
                    <a:lstStyle/>
                    <a:p>
                      <a:endParaRPr lang="bg-BG"/>
                    </a:p>
                  </a:txBody>
                  <a:tcPr/>
                </a:tc>
                <a:tc hMerge="1">
                  <a:txBody>
                    <a:bodyPr/>
                    <a:lstStyle/>
                    <a:p>
                      <a:endParaRPr lang="bg-BG"/>
                    </a:p>
                  </a:txBody>
                  <a:tcPr/>
                </a:tc>
              </a:tr>
              <a:tr h="37667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1</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effectLst/>
                        </a:rPr>
                        <a:t>Проектът е насочен към деца, вкл. деца с увреждания</a:t>
                      </a:r>
                      <a:endParaRPr lang="bg-BG" sz="120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15</a:t>
                      </a:r>
                      <a:endParaRPr lang="bg-BG" sz="1100">
                        <a:effectLst/>
                        <a:latin typeface="Calibri"/>
                        <a:ea typeface="MS Mincho"/>
                        <a:cs typeface="Times New Roman"/>
                      </a:endParaRPr>
                    </a:p>
                  </a:txBody>
                  <a:tcPr marL="68580" marR="68580" marT="0" marB="0"/>
                </a:tc>
              </a:tr>
              <a:tr h="376670">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2</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effectLst/>
                        </a:rPr>
                        <a:t>Проектът включва социални иновации </a:t>
                      </a:r>
                      <a:endParaRPr lang="bg-BG" sz="120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15</a:t>
                      </a:r>
                      <a:endParaRPr lang="bg-BG" sz="1100">
                        <a:effectLst/>
                        <a:latin typeface="Calibri"/>
                        <a:ea typeface="MS Mincho"/>
                        <a:cs typeface="Times New Roman"/>
                      </a:endParaRPr>
                    </a:p>
                  </a:txBody>
                  <a:tcPr marL="68580" marR="68580" marT="0" marB="0"/>
                </a:tc>
              </a:tr>
              <a:tr h="921822">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3</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dirty="0">
                          <a:effectLst/>
                        </a:rPr>
                        <a:t>Проектът включва целеви групи </a:t>
                      </a:r>
                      <a:r>
                        <a:rPr lang="bg-BG" sz="1200" dirty="0" smtClean="0">
                          <a:effectLst/>
                        </a:rPr>
                        <a:t>от общините </a:t>
                      </a:r>
                      <a:r>
                        <a:rPr lang="bg-BG" sz="1200" dirty="0">
                          <a:effectLst/>
                        </a:rPr>
                        <a:t>на територия на МИГ и/или дейностите по проекта ще се осъществяват на </a:t>
                      </a:r>
                      <a:r>
                        <a:rPr lang="bg-BG" sz="1200" dirty="0" smtClean="0">
                          <a:effectLst/>
                        </a:rPr>
                        <a:t>повече от една община </a:t>
                      </a:r>
                      <a:r>
                        <a:rPr lang="bg-BG" sz="1200" dirty="0">
                          <a:effectLst/>
                        </a:rPr>
                        <a:t>на територия на МИГ</a:t>
                      </a:r>
                      <a:endParaRPr lang="bg-BG" sz="1200" dirty="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15</a:t>
                      </a:r>
                      <a:endParaRPr lang="bg-BG" sz="1100">
                        <a:effectLst/>
                        <a:latin typeface="Calibri"/>
                        <a:ea typeface="MS Mincho"/>
                        <a:cs typeface="Times New Roman"/>
                      </a:endParaRPr>
                    </a:p>
                  </a:txBody>
                  <a:tcPr marL="68580" marR="68580" marT="0" marB="0"/>
                </a:tc>
              </a:tr>
              <a:tr h="614549">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4</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pPr>
                      <a:r>
                        <a:rPr lang="bg-BG" sz="1200">
                          <a:effectLst/>
                        </a:rPr>
                        <a:t>Проектът комбинира предоставянето на социални и здравни услуги</a:t>
                      </a:r>
                      <a:endParaRPr lang="bg-BG" sz="1200">
                        <a:solidFill>
                          <a:srgbClr val="000000"/>
                        </a:solidFill>
                        <a:effectLst/>
                        <a:latin typeface="Times New Roman"/>
                        <a:ea typeface="Calibri"/>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10</a:t>
                      </a:r>
                      <a:endParaRPr lang="bg-BG" sz="1100">
                        <a:effectLst/>
                        <a:latin typeface="Calibri"/>
                        <a:ea typeface="MS Mincho"/>
                        <a:cs typeface="Times New Roman"/>
                      </a:endParaRPr>
                    </a:p>
                  </a:txBody>
                  <a:tcPr marL="68580" marR="68580" marT="0" marB="0"/>
                </a:tc>
              </a:tr>
              <a:tr h="550161">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5</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tabLst>
                          <a:tab pos="457200" algn="l"/>
                          <a:tab pos="1143000" algn="l"/>
                          <a:tab pos="2637155" algn="ctr"/>
                          <a:tab pos="5274310" algn="r"/>
                        </a:tabLst>
                      </a:pPr>
                      <a:r>
                        <a:rPr lang="bg-BG" sz="1200">
                          <a:effectLst/>
                        </a:rPr>
                        <a:t>Проектът създава постоянна заетост </a:t>
                      </a:r>
                      <a:endParaRPr lang="bg-BG" sz="1100">
                        <a:effectLst/>
                        <a:latin typeface="Calibri"/>
                        <a:ea typeface="MS Mincho"/>
                        <a:cs typeface="Times New Roman"/>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10</a:t>
                      </a:r>
                      <a:endParaRPr lang="bg-BG" sz="1100">
                        <a:effectLst/>
                        <a:latin typeface="Calibri"/>
                        <a:ea typeface="MS Mincho"/>
                        <a:cs typeface="Times New Roman"/>
                      </a:endParaRPr>
                    </a:p>
                  </a:txBody>
                  <a:tcPr marL="68580" marR="68580" marT="0" marB="0"/>
                </a:tc>
              </a:tr>
              <a:tr h="1229096">
                <a:tc>
                  <a:txBody>
                    <a:bodyPr/>
                    <a:lstStyle/>
                    <a:p>
                      <a:pPr marL="0" marR="186055" lvl="0" indent="0" algn="just">
                        <a:lnSpc>
                          <a:spcPct val="115000"/>
                        </a:lnSpc>
                        <a:spcAft>
                          <a:spcPts val="0"/>
                        </a:spcAft>
                        <a:buFont typeface="+mj-lt"/>
                        <a:buNone/>
                        <a:tabLst>
                          <a:tab pos="40005" algn="l"/>
                          <a:tab pos="2637155" algn="ctr"/>
                          <a:tab pos="5274310" algn="r"/>
                        </a:tabLst>
                      </a:pPr>
                      <a:r>
                        <a:rPr lang="bg-BG" sz="1200" dirty="0" smtClean="0">
                          <a:effectLst/>
                        </a:rPr>
                        <a:t>6</a:t>
                      </a:r>
                      <a:r>
                        <a:rPr lang="bg-BG" sz="1200" dirty="0">
                          <a:effectLst/>
                        </a:rPr>
                        <a:t> </a:t>
                      </a:r>
                      <a:endParaRPr lang="bg-BG" sz="1100" dirty="0">
                        <a:effectLst/>
                        <a:latin typeface="Calibri"/>
                        <a:ea typeface="MS Mincho"/>
                        <a:cs typeface="Times New Roman"/>
                      </a:endParaRPr>
                    </a:p>
                  </a:txBody>
                  <a:tcPr marL="68580" marR="68580" marT="0" marB="0"/>
                </a:tc>
                <a:tc>
                  <a:txBody>
                    <a:bodyPr/>
                    <a:lstStyle/>
                    <a:p>
                      <a:pPr marR="186055" algn="just">
                        <a:lnSpc>
                          <a:spcPct val="115000"/>
                        </a:lnSpc>
                        <a:spcAft>
                          <a:spcPts val="0"/>
                        </a:spcAft>
                        <a:tabLst>
                          <a:tab pos="457200" algn="l"/>
                          <a:tab pos="1143000" algn="l"/>
                          <a:tab pos="2637155" algn="ctr"/>
                          <a:tab pos="5274310" algn="r"/>
                        </a:tabLst>
                      </a:pPr>
                      <a:r>
                        <a:rPr lang="bg-BG" sz="1200" dirty="0">
                          <a:effectLst/>
                        </a:rPr>
                        <a:t>Дейностите по проекта съответстват на планираните нови услуги или разширяване на съществуващи социални услуги, съгласно областната стратегия за развитие на социалните услуги на </a:t>
                      </a:r>
                      <a:r>
                        <a:rPr lang="bg-BG" sz="1200" dirty="0" smtClean="0">
                          <a:effectLst/>
                        </a:rPr>
                        <a:t>област</a:t>
                      </a:r>
                      <a:r>
                        <a:rPr lang="bg-BG" sz="1200" baseline="0" dirty="0" smtClean="0">
                          <a:effectLst/>
                        </a:rPr>
                        <a:t> София област</a:t>
                      </a:r>
                      <a:r>
                        <a:rPr lang="bg-BG" sz="1200" dirty="0" smtClean="0">
                          <a:effectLst/>
                        </a:rPr>
                        <a:t> </a:t>
                      </a:r>
                      <a:r>
                        <a:rPr lang="bg-BG" sz="1200" dirty="0">
                          <a:effectLst/>
                        </a:rPr>
                        <a:t>до 2020 г.</a:t>
                      </a:r>
                      <a:endParaRPr lang="bg-BG" sz="1100" dirty="0">
                        <a:effectLst/>
                        <a:latin typeface="Calibri"/>
                        <a:ea typeface="MS Mincho"/>
                        <a:cs typeface="Times New Roman"/>
                      </a:endParaRPr>
                    </a:p>
                  </a:txBody>
                  <a:tcPr marL="68580" marR="68580" marT="0" marB="0"/>
                </a:tc>
                <a:tc>
                  <a:txBody>
                    <a:bodyPr/>
                    <a:lstStyle/>
                    <a:p>
                      <a:pPr marR="186055" algn="ctr">
                        <a:lnSpc>
                          <a:spcPct val="115000"/>
                        </a:lnSpc>
                        <a:spcAft>
                          <a:spcPts val="0"/>
                        </a:spcAft>
                        <a:tabLst>
                          <a:tab pos="457200" algn="l"/>
                          <a:tab pos="1143000" algn="l"/>
                          <a:tab pos="2637155" algn="ctr"/>
                          <a:tab pos="5274310" algn="r"/>
                        </a:tabLst>
                      </a:pPr>
                      <a:r>
                        <a:rPr lang="bg-BG" sz="1200">
                          <a:effectLst/>
                        </a:rPr>
                        <a:t>5</a:t>
                      </a:r>
                      <a:endParaRPr lang="bg-BG" sz="1100">
                        <a:effectLst/>
                        <a:latin typeface="Calibri"/>
                        <a:ea typeface="MS Mincho"/>
                        <a:cs typeface="Times New Roman"/>
                      </a:endParaRPr>
                    </a:p>
                  </a:txBody>
                  <a:tcPr marL="68580" marR="68580" marT="0" marB="0"/>
                </a:tc>
              </a:tr>
              <a:tr h="467591">
                <a:tc gridSpan="2">
                  <a:txBody>
                    <a:bodyPr/>
                    <a:lstStyle/>
                    <a:p>
                      <a:pPr marR="186055" algn="r">
                        <a:lnSpc>
                          <a:spcPct val="115000"/>
                        </a:lnSpc>
                        <a:spcAft>
                          <a:spcPts val="0"/>
                        </a:spcAft>
                        <a:tabLst>
                          <a:tab pos="457200" algn="l"/>
                          <a:tab pos="1143000" algn="l"/>
                          <a:tab pos="2637155" algn="ctr"/>
                          <a:tab pos="5274310" algn="r"/>
                        </a:tabLst>
                      </a:pPr>
                      <a:r>
                        <a:rPr lang="bg-BG" sz="1200">
                          <a:effectLst/>
                        </a:rPr>
                        <a:t>ОБЩ брой точки</a:t>
                      </a:r>
                      <a:endParaRPr lang="bg-BG" sz="1100">
                        <a:effectLst/>
                        <a:latin typeface="Calibri"/>
                        <a:ea typeface="MS Mincho"/>
                        <a:cs typeface="Times New Roman"/>
                      </a:endParaRPr>
                    </a:p>
                  </a:txBody>
                  <a:tcPr marL="68580" marR="68580" marT="0" marB="0" anchor="ctr"/>
                </a:tc>
                <a:tc hMerge="1">
                  <a:txBody>
                    <a:bodyPr/>
                    <a:lstStyle/>
                    <a:p>
                      <a:endParaRPr lang="bg-BG"/>
                    </a:p>
                  </a:txBody>
                  <a:tcPr/>
                </a:tc>
                <a:tc>
                  <a:txBody>
                    <a:bodyPr/>
                    <a:lstStyle/>
                    <a:p>
                      <a:pPr marR="186055" algn="ctr">
                        <a:lnSpc>
                          <a:spcPct val="115000"/>
                        </a:lnSpc>
                        <a:spcAft>
                          <a:spcPts val="0"/>
                        </a:spcAft>
                      </a:pPr>
                      <a:r>
                        <a:rPr lang="bg-BG" sz="1200" dirty="0">
                          <a:effectLst/>
                        </a:rPr>
                        <a:t>70</a:t>
                      </a:r>
                      <a:endParaRPr lang="bg-BG" sz="1100" dirty="0">
                        <a:effectLst/>
                        <a:latin typeface="Calibri"/>
                        <a:ea typeface="MS Mincho"/>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4891317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577" y="1133498"/>
            <a:ext cx="8596668" cy="2595460"/>
          </a:xfrm>
        </p:spPr>
        <p:txBody>
          <a:bodyPr/>
          <a:lstStyle/>
          <a:p>
            <a:r>
              <a:rPr lang="bg-BG" dirty="0" smtClean="0"/>
              <a:t>Благодаря за вниманието!</a:t>
            </a:r>
            <a:endParaRPr lang="bg-BG" dirty="0"/>
          </a:p>
        </p:txBody>
      </p:sp>
    </p:spTree>
    <p:extLst>
      <p:ext uri="{BB962C8B-B14F-4D97-AF65-F5344CB8AC3E}">
        <p14:creationId xmlns:p14="http://schemas.microsoft.com/office/powerpoint/2010/main" val="106168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123794"/>
          </a:xfrm>
        </p:spPr>
        <p:txBody>
          <a:bodyPr>
            <a:noAutofit/>
          </a:bodyPr>
          <a:lstStyle/>
          <a:p>
            <a:pPr marL="0" indent="0">
              <a:buNone/>
            </a:pPr>
            <a:r>
              <a:rPr lang="bg-BG" b="1" i="1" dirty="0"/>
              <a:t>Обхват на мярката </a:t>
            </a:r>
            <a:r>
              <a:rPr lang="bg-BG" b="1" i="1" dirty="0" smtClean="0"/>
              <a:t>–</a:t>
            </a:r>
          </a:p>
          <a:p>
            <a:pPr marL="0" indent="0">
              <a:buNone/>
            </a:pPr>
            <a:r>
              <a:rPr lang="bg-BG" b="1" dirty="0"/>
              <a:t>КОМПОНЕНТ 3 – Обучения на уязвими групи и мерки за интеграцията на пазара на труда (ПО1 и ПО2, ИП 2)</a:t>
            </a:r>
            <a:endParaRPr lang="bg-BG" dirty="0"/>
          </a:p>
          <a:p>
            <a:r>
              <a:rPr lang="bg-BG" dirty="0"/>
              <a:t>Основна целева група: лица от уязвими групи (ПО2, ИП 2)</a:t>
            </a:r>
          </a:p>
          <a:p>
            <a:r>
              <a:rPr lang="bg-BG" dirty="0"/>
              <a:t>Специфични целеви групи:</a:t>
            </a:r>
          </a:p>
          <a:p>
            <a:pPr lvl="0"/>
            <a:r>
              <a:rPr lang="bg-BG" dirty="0"/>
              <a:t>Целева група 8: Семейства с деца, вкл. с увреждания; деца с увреждания; деца в риск;</a:t>
            </a:r>
          </a:p>
          <a:p>
            <a:pPr lvl="0"/>
            <a:r>
              <a:rPr lang="bg-BG" dirty="0"/>
              <a:t>Целева група 9: Хора с увреждания (над 18 г.) и техните семейства; възрастни в риск;</a:t>
            </a:r>
          </a:p>
          <a:p>
            <a:pPr lvl="0"/>
            <a:r>
              <a:rPr lang="bg-BG" dirty="0"/>
              <a:t>Допълнителни целеви групи: служители на доставчици на социални и здравни услуги; лица, полагащи грижи за зависими членове.</a:t>
            </a:r>
          </a:p>
          <a:p>
            <a:pPr marL="0" indent="0">
              <a:buNone/>
            </a:pPr>
            <a:r>
              <a:rPr lang="bg-BG" sz="1600" b="1" dirty="0"/>
              <a:t>Важно</a:t>
            </a:r>
            <a:r>
              <a:rPr lang="bg-BG" sz="1600" dirty="0"/>
              <a:t>:</a:t>
            </a:r>
          </a:p>
          <a:p>
            <a:pPr lvl="0"/>
            <a:r>
              <a:rPr lang="bg-BG" sz="1600" dirty="0"/>
              <a:t>Прием по мярката може да бъде отворен само по един компонент или и по няколко компонента, по преценка на МИГ.</a:t>
            </a:r>
          </a:p>
          <a:p>
            <a:pPr lvl="0"/>
            <a:r>
              <a:rPr lang="bg-BG" sz="1600" dirty="0"/>
              <a:t>Един кандидат може да кандидатства за дейности само по един компонент и специфична цел или в комбинация от дейности по няколко компонента и цели, ако е допустим по всички компоненти, което ще бъде </a:t>
            </a:r>
            <a:r>
              <a:rPr lang="bg-BG" sz="1600" dirty="0" smtClean="0"/>
              <a:t>уточнено </a:t>
            </a:r>
            <a:r>
              <a:rPr lang="bg-BG" sz="1600" dirty="0"/>
              <a:t>в поканата за подаване на заявления за кандидатстване, по преценка на МИГ.</a:t>
            </a:r>
          </a:p>
          <a:p>
            <a:pPr marL="0" lvl="0" indent="0">
              <a:buNone/>
            </a:pPr>
            <a:endParaRPr lang="bg-BG" dirty="0"/>
          </a:p>
        </p:txBody>
      </p:sp>
    </p:spTree>
    <p:extLst>
      <p:ext uri="{BB962C8B-B14F-4D97-AF65-F5344CB8AC3E}">
        <p14:creationId xmlns:p14="http://schemas.microsoft.com/office/powerpoint/2010/main" val="4179824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519448"/>
            <a:ext cx="9591273" cy="1320800"/>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734206"/>
            <a:ext cx="10555443" cy="5123794"/>
          </a:xfrm>
        </p:spPr>
        <p:txBody>
          <a:bodyPr>
            <a:noAutofit/>
          </a:bodyPr>
          <a:lstStyle/>
          <a:p>
            <a:pPr marL="0" indent="0">
              <a:buNone/>
            </a:pPr>
            <a:r>
              <a:rPr lang="bg-BG" sz="2400" dirty="0"/>
              <a:t>Условия за изпълнение на мярката:</a:t>
            </a:r>
          </a:p>
          <a:p>
            <a:pPr lvl="0"/>
            <a:r>
              <a:rPr lang="bg-BG" sz="2400" i="1" dirty="0"/>
              <a:t>Предоставянето на средства за повишаване на професионалната квалификация да бъде свързано с осигуряването на </a:t>
            </a:r>
            <a:r>
              <a:rPr lang="bg-BG" sz="2400" i="1" dirty="0" err="1"/>
              <a:t>последваща</a:t>
            </a:r>
            <a:r>
              <a:rPr lang="bg-BG" sz="2400" i="1" dirty="0"/>
              <a:t> устойчива заетост на </a:t>
            </a:r>
            <a:r>
              <a:rPr lang="bg-BG" sz="2400" i="1" dirty="0" smtClean="0"/>
              <a:t>обучените</a:t>
            </a:r>
            <a:r>
              <a:rPr lang="en-US" sz="2400" i="1" dirty="0" smtClean="0"/>
              <a:t>;</a:t>
            </a:r>
            <a:endParaRPr lang="bg-BG" sz="2400" dirty="0"/>
          </a:p>
          <a:p>
            <a:pPr lvl="0"/>
            <a:r>
              <a:rPr lang="bg-BG" sz="2400" i="1" dirty="0"/>
              <a:t>Предоставянето на обучения за професионална квалификация трябва да се извършва само от лицензирани от НАПОО центрове за професионално </a:t>
            </a:r>
            <a:r>
              <a:rPr lang="bg-BG" sz="2400" i="1" dirty="0" smtClean="0"/>
              <a:t>обучение</a:t>
            </a:r>
            <a:r>
              <a:rPr lang="en-US" sz="2400" i="1" dirty="0" smtClean="0"/>
              <a:t>;</a:t>
            </a:r>
            <a:endParaRPr lang="bg-BG" sz="2400" dirty="0"/>
          </a:p>
          <a:p>
            <a:r>
              <a:rPr lang="bg-BG" sz="2400" i="1" dirty="0"/>
              <a:t>Не се осигурява финансиране в полза на бенефициенти селскостопански производители за дейността им, поради ограничения на Министерството на земеделието и храните в предоставянето на средства по режим “</a:t>
            </a:r>
            <a:r>
              <a:rPr lang="bg-BG" sz="2400" i="1" dirty="0" err="1"/>
              <a:t>de</a:t>
            </a:r>
            <a:r>
              <a:rPr lang="bg-BG" sz="2400" i="1" dirty="0"/>
              <a:t> </a:t>
            </a:r>
            <a:r>
              <a:rPr lang="bg-BG" sz="2400" i="1" dirty="0" err="1"/>
              <a:t>minimis</a:t>
            </a:r>
            <a:r>
              <a:rPr lang="bg-BG" sz="2400" i="1" dirty="0"/>
              <a:t>”, който ОПРЧР </a:t>
            </a:r>
            <a:r>
              <a:rPr lang="bg-BG" sz="2400" i="1" dirty="0" smtClean="0"/>
              <a:t>прилага</a:t>
            </a:r>
            <a:r>
              <a:rPr lang="en-US" sz="2400" i="1" dirty="0" smtClean="0"/>
              <a:t>.</a:t>
            </a:r>
            <a:endParaRPr lang="bg-BG" sz="2400" dirty="0"/>
          </a:p>
        </p:txBody>
      </p:sp>
    </p:spTree>
    <p:extLst>
      <p:ext uri="{BB962C8B-B14F-4D97-AF65-F5344CB8AC3E}">
        <p14:creationId xmlns:p14="http://schemas.microsoft.com/office/powerpoint/2010/main" val="3926257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811990"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557047" y="1639614"/>
            <a:ext cx="9858705" cy="5218386"/>
          </a:xfrm>
        </p:spPr>
        <p:txBody>
          <a:bodyPr>
            <a:noAutofit/>
          </a:bodyPr>
          <a:lstStyle/>
          <a:p>
            <a:pPr marL="0" indent="0">
              <a:lnSpc>
                <a:spcPct val="80000"/>
              </a:lnSpc>
              <a:buNone/>
            </a:pPr>
            <a:r>
              <a:rPr lang="bg-BG" b="1" i="1" dirty="0"/>
              <a:t>Допустими </a:t>
            </a:r>
            <a:r>
              <a:rPr lang="bg-BG" b="1" i="1" dirty="0" smtClean="0"/>
              <a:t>кандидати -</a:t>
            </a:r>
          </a:p>
          <a:p>
            <a:pPr marL="0" indent="0">
              <a:buNone/>
            </a:pPr>
            <a:r>
              <a:rPr lang="bg-BG" sz="1400" b="1" dirty="0"/>
              <a:t>За</a:t>
            </a:r>
            <a:r>
              <a:rPr lang="bg-BG" sz="1400" dirty="0"/>
              <a:t> </a:t>
            </a:r>
            <a:r>
              <a:rPr lang="bg-BG" sz="1400" b="1" dirty="0"/>
              <a:t>КОМПОНЕНТ 1</a:t>
            </a:r>
            <a:endParaRPr lang="bg-BG" sz="1400" dirty="0"/>
          </a:p>
          <a:p>
            <a:pPr lvl="0"/>
            <a:r>
              <a:rPr lang="bg-BG" sz="1200" dirty="0"/>
              <a:t>Организации, предоставящи посреднически услуги на пазара на труда; </a:t>
            </a:r>
          </a:p>
          <a:p>
            <a:pPr lvl="0"/>
            <a:r>
              <a:rPr lang="bg-BG" sz="1200" dirty="0"/>
              <a:t>Работодатели; </a:t>
            </a:r>
          </a:p>
          <a:p>
            <a:pPr lvl="0"/>
            <a:r>
              <a:rPr lang="bg-BG" sz="1200" dirty="0"/>
              <a:t>Социални партньори; </a:t>
            </a:r>
          </a:p>
          <a:p>
            <a:pPr lvl="0"/>
            <a:r>
              <a:rPr lang="bg-BG" sz="1200" dirty="0"/>
              <a:t>Общини; </a:t>
            </a:r>
          </a:p>
          <a:p>
            <a:pPr lvl="0"/>
            <a:r>
              <a:rPr lang="bg-BG" sz="1200" dirty="0"/>
              <a:t>Центрове за информация и професионално ориентиране; </a:t>
            </a:r>
          </a:p>
          <a:p>
            <a:pPr lvl="0"/>
            <a:r>
              <a:rPr lang="bg-BG" sz="1200" dirty="0"/>
              <a:t>Неправителствени организации; </a:t>
            </a:r>
          </a:p>
          <a:p>
            <a:pPr lvl="0"/>
            <a:r>
              <a:rPr lang="bg-BG" sz="1200" dirty="0"/>
              <a:t>Обучителни организации</a:t>
            </a:r>
            <a:r>
              <a:rPr lang="bg-BG" sz="1200" dirty="0" smtClean="0"/>
              <a:t>.</a:t>
            </a:r>
            <a:endParaRPr lang="en-US" sz="1200" dirty="0" smtClean="0"/>
          </a:p>
          <a:p>
            <a:pPr marL="0" indent="0">
              <a:buNone/>
            </a:pPr>
            <a:r>
              <a:rPr lang="bg-BG" sz="1400" b="1" dirty="0"/>
              <a:t>За КОМПОНЕНТ 2</a:t>
            </a:r>
            <a:endParaRPr lang="bg-BG" sz="1400" dirty="0"/>
          </a:p>
          <a:p>
            <a:pPr lvl="0"/>
            <a:r>
              <a:rPr lang="bg-BG" sz="1200" dirty="0"/>
              <a:t>Работодатели; </a:t>
            </a:r>
          </a:p>
          <a:p>
            <a:pPr lvl="0"/>
            <a:r>
              <a:rPr lang="bg-BG" sz="1200" dirty="0"/>
              <a:t>Сдружения от работодатели (клъстери); </a:t>
            </a:r>
          </a:p>
          <a:p>
            <a:pPr lvl="0"/>
            <a:r>
              <a:rPr lang="bg-BG" sz="1200" dirty="0"/>
              <a:t>Самостоятелно заети лица; </a:t>
            </a:r>
          </a:p>
          <a:p>
            <a:pPr lvl="0"/>
            <a:r>
              <a:rPr lang="bg-BG" sz="1200" dirty="0"/>
              <a:t>Обучителни организации; </a:t>
            </a:r>
          </a:p>
          <a:p>
            <a:pPr lvl="0"/>
            <a:r>
              <a:rPr lang="bg-BG" sz="1200" dirty="0"/>
              <a:t>Структури на социални партньори; </a:t>
            </a:r>
          </a:p>
          <a:p>
            <a:pPr lvl="0"/>
            <a:r>
              <a:rPr lang="bg-BG" sz="1200" dirty="0"/>
              <a:t>Неправителствени организации.</a:t>
            </a:r>
          </a:p>
          <a:p>
            <a:pPr lvl="0"/>
            <a:endParaRPr lang="bg-BG" sz="1400" dirty="0"/>
          </a:p>
          <a:p>
            <a:endParaRPr lang="en-US" sz="1400" dirty="0"/>
          </a:p>
        </p:txBody>
      </p:sp>
    </p:spTree>
    <p:extLst>
      <p:ext uri="{BB962C8B-B14F-4D97-AF65-F5344CB8AC3E}">
        <p14:creationId xmlns:p14="http://schemas.microsoft.com/office/powerpoint/2010/main" val="159104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6165"/>
            <a:ext cx="9811990" cy="1249081"/>
          </a:xfrm>
        </p:spPr>
        <p:txBody>
          <a:bodyPr>
            <a:normAutofit/>
          </a:bodyPr>
          <a:lstStyle/>
          <a:p>
            <a:r>
              <a:rPr lang="bg-BG" sz="2400" b="1" dirty="0"/>
              <a:t>Мярка 8 „Повишаване  достъпа до заетост на безработни лица, вкл. лица с увреждания и адаптиране на работещите спрямо нуждите на бизнеса“</a:t>
            </a:r>
            <a:endParaRPr lang="en-US" sz="2400" dirty="0"/>
          </a:p>
        </p:txBody>
      </p:sp>
      <p:sp>
        <p:nvSpPr>
          <p:cNvPr id="3" name="Content Placeholder 2"/>
          <p:cNvSpPr>
            <a:spLocks noGrp="1"/>
          </p:cNvSpPr>
          <p:nvPr>
            <p:ph idx="1"/>
          </p:nvPr>
        </p:nvSpPr>
        <p:spPr>
          <a:xfrm>
            <a:off x="677333" y="1639614"/>
            <a:ext cx="10831495" cy="5218386"/>
          </a:xfrm>
        </p:spPr>
        <p:txBody>
          <a:bodyPr>
            <a:noAutofit/>
          </a:bodyPr>
          <a:lstStyle/>
          <a:p>
            <a:pPr marL="0" indent="0">
              <a:lnSpc>
                <a:spcPct val="80000"/>
              </a:lnSpc>
              <a:buNone/>
            </a:pPr>
            <a:r>
              <a:rPr lang="bg-BG" b="1" i="1" dirty="0"/>
              <a:t>Допустими </a:t>
            </a:r>
            <a:r>
              <a:rPr lang="bg-BG" b="1" i="1" dirty="0" smtClean="0"/>
              <a:t>кандидати -</a:t>
            </a:r>
          </a:p>
          <a:p>
            <a:pPr marL="0" indent="0">
              <a:buNone/>
            </a:pPr>
            <a:r>
              <a:rPr lang="bg-BG" sz="1400" b="1" dirty="0"/>
              <a:t>За КОМПОНЕНТ 3</a:t>
            </a:r>
            <a:endParaRPr lang="bg-BG" sz="1400" dirty="0"/>
          </a:p>
          <a:p>
            <a:pPr lvl="0"/>
            <a:r>
              <a:rPr lang="bg-BG" sz="1600" dirty="0"/>
              <a:t>Неправителствени организации;</a:t>
            </a:r>
          </a:p>
          <a:p>
            <a:pPr lvl="0"/>
            <a:r>
              <a:rPr lang="bg-BG" sz="1600" dirty="0"/>
              <a:t>Организации, предоставящи посреднически услуги на пазара на труда; </a:t>
            </a:r>
          </a:p>
          <a:p>
            <a:pPr lvl="0"/>
            <a:r>
              <a:rPr lang="bg-BG" sz="1600" dirty="0"/>
              <a:t>Образователни и обучителни институции и организации; </a:t>
            </a:r>
          </a:p>
          <a:p>
            <a:pPr lvl="0"/>
            <a:r>
              <a:rPr lang="bg-BG" sz="1600" dirty="0"/>
              <a:t>Доставчици на социални услуги; </a:t>
            </a:r>
          </a:p>
          <a:p>
            <a:pPr lvl="0"/>
            <a:r>
              <a:rPr lang="bg-BG" sz="1600" dirty="0"/>
              <a:t>Работодатели;</a:t>
            </a:r>
          </a:p>
          <a:p>
            <a:pPr lvl="0"/>
            <a:r>
              <a:rPr lang="bg-BG" sz="1600" dirty="0"/>
              <a:t>Общини; </a:t>
            </a:r>
          </a:p>
          <a:p>
            <a:r>
              <a:rPr lang="bg-BG" sz="1600" dirty="0"/>
              <a:t>Центрове за информация и професионално ориентиране.</a:t>
            </a:r>
          </a:p>
          <a:p>
            <a:endParaRPr lang="en-US" sz="1400" dirty="0"/>
          </a:p>
        </p:txBody>
      </p:sp>
    </p:spTree>
    <p:extLst>
      <p:ext uri="{BB962C8B-B14F-4D97-AF65-F5344CB8AC3E}">
        <p14:creationId xmlns:p14="http://schemas.microsoft.com/office/powerpoint/2010/main" val="1150322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725</TotalTime>
  <Words>6508</Words>
  <Application>Microsoft Office PowerPoint</Application>
  <PresentationFormat>Custom</PresentationFormat>
  <Paragraphs>638</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Facet</vt:lpstr>
      <vt:lpstr>Водено от общностите местно развитие - ОПРЧР 2014-2020г. в Стратегията на МИГ Елин Пелин - Горна Малина  </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8 „Повишаване  достъпа до заетост на безработни лица, вкл. лица с увреждания и адаптиране на работещите спрямо нуждите на бизнеса“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9 „Подкрепа за развитието на предприемачески идеи на територията на МИГ Елин Пелин - Горна Малина“</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10 „Интеграция на маргинализираните общности“</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Мярка 11 „По-добър достъп до устойчиви услуги за социално включване на хора с увреждания и самотноживеещи лица“</vt:lpstr>
      <vt:lpstr>Благодаря за вниманието!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Водено от общностите местно развитие Подмярка 19.1 „Помощ за подготвителни дейности“</dc:title>
  <dc:creator>Lenovo</dc:creator>
  <cp:lastModifiedBy>user</cp:lastModifiedBy>
  <cp:revision>96</cp:revision>
  <dcterms:created xsi:type="dcterms:W3CDTF">2016-10-02T13:03:48Z</dcterms:created>
  <dcterms:modified xsi:type="dcterms:W3CDTF">2017-01-16T10:31:56Z</dcterms:modified>
</cp:coreProperties>
</file>