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86" r:id="rId1"/>
  </p:sldMasterIdLst>
  <p:sldIdLst>
    <p:sldId id="256" r:id="rId2"/>
    <p:sldId id="301" r:id="rId3"/>
    <p:sldId id="273" r:id="rId4"/>
    <p:sldId id="361" r:id="rId5"/>
    <p:sldId id="362" r:id="rId6"/>
    <p:sldId id="368" r:id="rId7"/>
    <p:sldId id="363" r:id="rId8"/>
    <p:sldId id="364" r:id="rId9"/>
    <p:sldId id="274" r:id="rId10"/>
    <p:sldId id="303" r:id="rId11"/>
    <p:sldId id="302" r:id="rId12"/>
    <p:sldId id="347" r:id="rId13"/>
    <p:sldId id="348" r:id="rId14"/>
    <p:sldId id="365" r:id="rId15"/>
    <p:sldId id="275" r:id="rId16"/>
    <p:sldId id="276" r:id="rId17"/>
    <p:sldId id="278" r:id="rId18"/>
    <p:sldId id="304" r:id="rId19"/>
    <p:sldId id="305" r:id="rId20"/>
    <p:sldId id="306" r:id="rId21"/>
    <p:sldId id="366" r:id="rId22"/>
    <p:sldId id="367" r:id="rId23"/>
    <p:sldId id="307" r:id="rId24"/>
    <p:sldId id="350" r:id="rId25"/>
    <p:sldId id="351" r:id="rId26"/>
    <p:sldId id="308" r:id="rId27"/>
    <p:sldId id="352" r:id="rId28"/>
    <p:sldId id="27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8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7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34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14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432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09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58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1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7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7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8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8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3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4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3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9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60938"/>
            <a:ext cx="7766936" cy="2698686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ru-RU" sz="3600" dirty="0" smtClean="0"/>
              <a:t>Водено </a:t>
            </a:r>
            <a:r>
              <a:rPr lang="ru-RU" sz="3600" dirty="0"/>
              <a:t>от общностите местно </a:t>
            </a:r>
            <a:r>
              <a:rPr lang="ru-RU" sz="3600" dirty="0" smtClean="0"/>
              <a:t>развитие - </a:t>
            </a:r>
            <a:r>
              <a:rPr lang="bg-BG" sz="3600" dirty="0" smtClean="0"/>
              <a:t>ОПИК</a:t>
            </a:r>
            <a:r>
              <a:rPr lang="ru-RU" sz="3600" dirty="0" smtClean="0"/>
              <a:t> 2014-2020г. в</a:t>
            </a:r>
            <a:r>
              <a:rPr lang="en-US" sz="3600" dirty="0" smtClean="0"/>
              <a:t> </a:t>
            </a:r>
            <a:r>
              <a:rPr lang="bg-BG" sz="3600" dirty="0" smtClean="0"/>
              <a:t>Стратегията на МИГ </a:t>
            </a:r>
            <a:r>
              <a:rPr lang="bg-BG" sz="3600" dirty="0" smtClean="0"/>
              <a:t>Елин Пелин – Горна Малина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85129"/>
            <a:ext cx="7766936" cy="1900518"/>
          </a:xfrm>
        </p:spPr>
        <p:txBody>
          <a:bodyPr>
            <a:normAutofit/>
          </a:bodyPr>
          <a:lstStyle/>
          <a:p>
            <a:r>
              <a:rPr lang="bg-BG" dirty="0"/>
              <a:t>Местна инициативна група „МИГ Елин Пелин - Горна Малина “</a:t>
            </a:r>
          </a:p>
          <a:p>
            <a:r>
              <a:rPr lang="bg-BG" dirty="0" smtClean="0"/>
              <a:t>Обществени обсъждания и консултиране подготовката на СМР</a:t>
            </a:r>
          </a:p>
          <a:p>
            <a:r>
              <a:rPr lang="bg-BG" dirty="0" smtClean="0"/>
              <a:t> януари, 2017 </a:t>
            </a:r>
            <a:r>
              <a:rPr lang="bg-BG" dirty="0"/>
              <a:t>г</a:t>
            </a:r>
            <a:r>
              <a:rPr lang="bg-BG" dirty="0" smtClean="0"/>
              <a:t>.</a:t>
            </a:r>
          </a:p>
          <a:p>
            <a:endParaRPr lang="bg-BG" dirty="0"/>
          </a:p>
          <a:p>
            <a:pPr algn="l"/>
            <a:endParaRPr lang="bg-BG" dirty="0"/>
          </a:p>
        </p:txBody>
      </p:sp>
      <p:pic>
        <p:nvPicPr>
          <p:cNvPr id="4" name="Picture 3" descr="http://madan.bg/files/useruploads/images/52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050" y="116392"/>
            <a:ext cx="5146040" cy="103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243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9612294" cy="1249081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15246"/>
            <a:ext cx="9954807" cy="50082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-</a:t>
            </a:r>
            <a:endParaRPr lang="ru-RU" sz="2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bg-BG" sz="2800" dirty="0"/>
              <a:t>Подкрепа за иновации в предприятията, вкл.:</a:t>
            </a:r>
          </a:p>
          <a:p>
            <a:pPr lvl="0"/>
            <a:r>
              <a:rPr lang="bg-BG" sz="2800" b="1" dirty="0"/>
              <a:t>разработване</a:t>
            </a:r>
            <a:r>
              <a:rPr lang="bg-BG" sz="2800" dirty="0"/>
              <a:t> на нови продукти, процеси и бизнес модели;</a:t>
            </a:r>
          </a:p>
          <a:p>
            <a:pPr lvl="0"/>
            <a:r>
              <a:rPr lang="bg-BG" sz="2800" b="1" dirty="0"/>
              <a:t>внедряване</a:t>
            </a:r>
            <a:r>
              <a:rPr lang="bg-BG" sz="2800" dirty="0"/>
              <a:t> на нови продукти, процеси и бизнес модели в предприятията.</a:t>
            </a:r>
          </a:p>
          <a:p>
            <a:pPr marL="0" indent="0">
              <a:buNone/>
            </a:pPr>
            <a:r>
              <a:rPr lang="bg-BG" sz="2800" dirty="0"/>
              <a:t>В рамките на мярката се предвижда инвестиционна подкрепа, консултантски и помощни услуги за разработване и внедряване на иновации в предприятията.</a:t>
            </a:r>
            <a:endParaRPr lang="ru-RU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78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595718"/>
            <a:ext cx="10497670" cy="526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marL="0" indent="0">
              <a:buNone/>
            </a:pPr>
            <a:r>
              <a:rPr lang="bg-BG" b="1" u="sng" dirty="0"/>
              <a:t>Компонент 1: Инвестиционна подкрепа</a:t>
            </a:r>
            <a:endParaRPr lang="bg-BG" dirty="0"/>
          </a:p>
          <a:p>
            <a:pPr lvl="0"/>
            <a:r>
              <a:rPr lang="bg-BG" dirty="0"/>
              <a:t>Разходи за придобиване на машини</a:t>
            </a:r>
            <a:r>
              <a:rPr lang="bg-BG" b="1" dirty="0"/>
              <a:t>, съоръжения и оборудване</a:t>
            </a:r>
            <a:r>
              <a:rPr lang="bg-BG" dirty="0"/>
              <a:t>, представляващи дълготрайни материални активи (ДМА), необходими за изпълнението на дейностите по проекта;</a:t>
            </a:r>
          </a:p>
          <a:p>
            <a:pPr lvl="0"/>
            <a:r>
              <a:rPr lang="bg-BG" dirty="0"/>
              <a:t>Разходи за придобиване на </a:t>
            </a:r>
            <a:r>
              <a:rPr lang="bg-BG" b="1" dirty="0"/>
              <a:t>дълготрайни нематериални активи</a:t>
            </a:r>
            <a:r>
              <a:rPr lang="bg-BG" dirty="0"/>
              <a:t> (ДНА), вкл. разходи за разработване на софтуер, необходими за изпълнението на дейностите по проекта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b="1" u="sng" dirty="0"/>
              <a:t>Компонент 2: Консултантски и помощни услуги за разработване и внедряване на иновации в предприятията</a:t>
            </a:r>
            <a:endParaRPr lang="bg-BG" dirty="0"/>
          </a:p>
          <a:p>
            <a:pPr lvl="0"/>
            <a:r>
              <a:rPr lang="bg-BG" b="1" dirty="0"/>
              <a:t>Разходи за консултантски услуги в подкрепа на иновациите:</a:t>
            </a:r>
            <a:endParaRPr lang="bg-BG" dirty="0"/>
          </a:p>
          <a:p>
            <a:pPr lvl="0"/>
            <a:r>
              <a:rPr lang="bg-BG" dirty="0"/>
              <a:t>разходи за консултиране, подпомагане и обучение в областта на трансфера на знания;</a:t>
            </a:r>
          </a:p>
          <a:p>
            <a:pPr lvl="0"/>
            <a:r>
              <a:rPr lang="bg-BG" dirty="0"/>
              <a:t>разходи за консултиране, подпомагане и обучение в областта на придобиването, защитата и експлоатацията на нематериални активи</a:t>
            </a:r>
          </a:p>
          <a:p>
            <a:pPr lvl="0"/>
            <a:r>
              <a:rPr lang="bg-BG" dirty="0"/>
              <a:t>разходи за консултиране, подпомагане и обучение в областта на използването на стандарти и на правилата, които ги уреждат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6497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595718"/>
            <a:ext cx="10497670" cy="526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lvl="0"/>
            <a:r>
              <a:rPr lang="bg-BG" b="1" dirty="0"/>
              <a:t>Разходи за помощни услуги в подкрепа на иновациите:</a:t>
            </a:r>
            <a:endParaRPr lang="bg-BG" dirty="0"/>
          </a:p>
          <a:p>
            <a:pPr lvl="0"/>
            <a:r>
              <a:rPr lang="bg-BG" dirty="0"/>
              <a:t>разходи за осигуряване на бази данни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осигуряване на библиотеки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осигуряване на пазарни проучвания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ползването на определени услуги, извършвани от лаборатории,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осигуряване на етикети за качество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изпитване и сертифициране с цел разработване на по-ефективни продукти, процеси или услуги.</a:t>
            </a:r>
          </a:p>
        </p:txBody>
      </p:sp>
    </p:spTree>
    <p:extLst>
      <p:ext uri="{BB962C8B-B14F-4D97-AF65-F5344CB8AC3E}">
        <p14:creationId xmlns:p14="http://schemas.microsoft.com/office/powerpoint/2010/main" val="397176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755228"/>
            <a:ext cx="10497670" cy="5102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marL="0" indent="0">
              <a:buNone/>
            </a:pPr>
            <a:r>
              <a:rPr lang="bg-BG" b="1" dirty="0"/>
              <a:t>Разходите по компонент 2 могат да бъдат:</a:t>
            </a:r>
            <a:endParaRPr lang="bg-BG" dirty="0"/>
          </a:p>
          <a:p>
            <a:pPr lvl="0"/>
            <a:r>
              <a:rPr lang="bg-BG" dirty="0"/>
              <a:t>разходи за външни услуги (договори за възлагане/ граждански договори)</a:t>
            </a:r>
          </a:p>
          <a:p>
            <a:pPr lvl="0"/>
            <a:r>
              <a:rPr lang="bg-BG" dirty="0"/>
              <a:t>разходи за външни услуги за провеждане на изследвания, измервания, изпитвания и др.</a:t>
            </a:r>
          </a:p>
          <a:p>
            <a:pPr lvl="0"/>
            <a:r>
              <a:rPr lang="bg-BG" dirty="0"/>
              <a:t>разходи за участия в обучения (вкл. такси за обучения, разходи за командировки в страната (пътни, дневни и квартирни))</a:t>
            </a:r>
          </a:p>
          <a:p>
            <a:pPr lvl="0"/>
            <a:r>
              <a:rPr lang="bg-BG" dirty="0"/>
              <a:t>разходи за такси за услуги, такси за достъп до бази данни, до библиотеки</a:t>
            </a:r>
          </a:p>
          <a:p>
            <a:pPr lvl="0"/>
            <a:r>
              <a:rPr lang="bg-BG" dirty="0"/>
              <a:t>разходи за абонамент за достъп до бази данни, до библиотеки</a:t>
            </a:r>
          </a:p>
          <a:p>
            <a:pPr lvl="0"/>
            <a:r>
              <a:rPr lang="bg-BG" dirty="0"/>
              <a:t>такси и разходи за външни услуги за придобиване на етикети за качество за внедряваната по проекта иновация и др.</a:t>
            </a:r>
          </a:p>
          <a:p>
            <a:pPr lvl="0"/>
            <a:r>
              <a:rPr lang="bg-BG" dirty="0"/>
              <a:t>такси и разходи за външни услуги за изпитване и сертификация на иновативния продукт (стока или услуга) или процес, респективно получаване на продуктово съответствие за иновативния продукт, в съответствие с приложимите стандарти и др.</a:t>
            </a:r>
          </a:p>
        </p:txBody>
      </p:sp>
    </p:spTree>
    <p:extLst>
      <p:ext uri="{BB962C8B-B14F-4D97-AF65-F5344CB8AC3E}">
        <p14:creationId xmlns:p14="http://schemas.microsoft.com/office/powerpoint/2010/main" val="329070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755228"/>
            <a:ext cx="10497670" cy="5102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marL="0" indent="0">
              <a:buNone/>
            </a:pPr>
            <a:r>
              <a:rPr lang="bg-BG" b="1" u="sng" dirty="0"/>
              <a:t>Общи разходи</a:t>
            </a:r>
            <a:r>
              <a:rPr lang="bg-BG" b="1" dirty="0"/>
              <a:t>:</a:t>
            </a:r>
            <a:endParaRPr lang="bg-BG" dirty="0"/>
          </a:p>
          <a:p>
            <a:pPr lvl="0"/>
            <a:r>
              <a:rPr lang="bg-BG" b="1" dirty="0"/>
              <a:t>Разходи за информация и комуникация</a:t>
            </a:r>
            <a:r>
              <a:rPr lang="bg-BG" dirty="0"/>
              <a:t> </a:t>
            </a:r>
            <a:r>
              <a:rPr lang="bg-BG" b="1" dirty="0"/>
              <a:t>(вкл. визуализация)</a:t>
            </a:r>
            <a:endParaRPr lang="bg-BG" dirty="0"/>
          </a:p>
          <a:p>
            <a:pPr lvl="0"/>
            <a:r>
              <a:rPr lang="bg-BG" b="1" dirty="0"/>
              <a:t>Разходи за управление и изпълнение на проекта, вкл.:</a:t>
            </a:r>
            <a:endParaRPr lang="bg-BG" dirty="0"/>
          </a:p>
          <a:p>
            <a:pPr lvl="0"/>
            <a:r>
              <a:rPr lang="bg-BG" dirty="0"/>
              <a:t>възнаграждения на физически лица и здравни и осигурителни вноски за сметка на работодателя;</a:t>
            </a:r>
          </a:p>
          <a:p>
            <a:pPr lvl="0"/>
            <a:r>
              <a:rPr lang="bg-BG" dirty="0"/>
              <a:t>разходи за командировки в страната и чужбина (пътни, дневни и квартирни) на персонала на предприятието, разработващ иновацията, необходими за изпълнението на дейностите по проекта.</a:t>
            </a:r>
          </a:p>
          <a:p>
            <a:r>
              <a:rPr lang="bg-BG" b="1" dirty="0"/>
              <a:t>Други разходи, необходими за изпълнението на проекта, посочени в условията за кандидатстване за всеки прием по мярката.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0715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1021096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6" y="1855695"/>
            <a:ext cx="9467355" cy="5002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Финансови </a:t>
            </a:r>
            <a:r>
              <a:rPr lang="bg-BG" sz="2800" b="1" i="1" dirty="0" smtClean="0"/>
              <a:t>параметри –</a:t>
            </a:r>
          </a:p>
          <a:p>
            <a:r>
              <a:rPr lang="bg-BG" sz="2800" b="1" dirty="0"/>
              <a:t>Максимален размер</a:t>
            </a:r>
            <a:r>
              <a:rPr lang="bg-BG" sz="2800" dirty="0"/>
              <a:t> на общите допустими разходи за един проект – левовата равностойност на </a:t>
            </a:r>
            <a:r>
              <a:rPr lang="bg-BG" sz="2800" b="1" dirty="0"/>
              <a:t>200 000 евро</a:t>
            </a:r>
            <a:r>
              <a:rPr lang="bg-BG" sz="2800" dirty="0" smtClean="0"/>
              <a:t>.</a:t>
            </a:r>
          </a:p>
          <a:p>
            <a:pPr marL="0" indent="0">
              <a:buNone/>
            </a:pPr>
            <a:r>
              <a:rPr lang="bg-BG" sz="2800" b="1" i="1" dirty="0" smtClean="0">
                <a:latin typeface="+mj-lt"/>
              </a:rPr>
              <a:t>Интензитет </a:t>
            </a:r>
            <a:r>
              <a:rPr lang="bg-BG" sz="2800" b="1" i="1" dirty="0">
                <a:latin typeface="+mj-lt"/>
              </a:rPr>
              <a:t>на финансовата помощ –</a:t>
            </a:r>
          </a:p>
          <a:p>
            <a:r>
              <a:rPr lang="bg-BG" sz="2400" dirty="0"/>
              <a:t>Максималният  интензитет  на  помощта  </a:t>
            </a:r>
            <a:r>
              <a:rPr lang="bg-BG" sz="2400" b="1" dirty="0"/>
              <a:t>е  до  90  %  </a:t>
            </a:r>
            <a:r>
              <a:rPr lang="bg-BG" sz="2400" dirty="0"/>
              <a:t>от  общата  стойност  на допустимите разходи за всички категории допустими предприятия.</a:t>
            </a:r>
            <a:endParaRPr lang="ru-RU" sz="28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9270748" cy="1052628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81888"/>
              </p:ext>
            </p:extLst>
          </p:nvPr>
        </p:nvGraphicFramePr>
        <p:xfrm>
          <a:off x="726141" y="1434353"/>
          <a:ext cx="10497671" cy="5335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6629"/>
                <a:gridCol w="2201042"/>
              </a:tblGrid>
              <a:tr h="381497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Критерии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Максимален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І. Иновативност и пазарна приложимост на разработваната иновация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7517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bg-BG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Степен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защита на подкрепяната иновация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2  Новост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подкрепяната иновация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3  Пазарна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приложимост и жизнеспособност на иновацията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ІІ. Иновативен капацитет на екипа на кандидата и степен на техническа готовност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  Опит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екипа на кандидата в изпълнението на сходни дейности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2  Образователно-квалификационно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ниво на екипа на кандидата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568969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3  Придобити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права по интелектуална собственост от кандидата, управителя и/или съдружниците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4  Степен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техническа готовност за разработване на иновацията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ІІІ. 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  <a:effectLst/>
                        </a:rPr>
                        <a:t>Приоритизиране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 на проекти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7517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  Регионална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специализация съгласно ИСИС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2  Подкрепа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за еко-иновации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3  Участие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членове на екипа на кандидата в Рамковите програми на ЕС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ІV. Реалистичност на разходите по проекта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  Реалистичност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разходите по проекта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186666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515" y="1783976"/>
            <a:ext cx="9888697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i="1" dirty="0"/>
              <a:t>Описание на </a:t>
            </a:r>
            <a:r>
              <a:rPr lang="bg-BG" sz="3200" b="1" i="1" dirty="0" smtClean="0"/>
              <a:t>целите –</a:t>
            </a:r>
          </a:p>
          <a:p>
            <a:pPr marL="0" lvl="0" indent="0">
              <a:buNone/>
            </a:pPr>
            <a:r>
              <a:rPr lang="bg-BG" sz="3200" dirty="0"/>
              <a:t>Диверсификация на местната икономика и развитие на конкурентоспособността на малките и средни предприятия на територията на МИГ Елин Пелин - Горна Малина </a:t>
            </a:r>
            <a:r>
              <a:rPr lang="bg-BG" sz="3200" dirty="0" smtClean="0"/>
              <a:t>чрез </a:t>
            </a:r>
            <a:r>
              <a:rPr lang="bg-BG" sz="3200" dirty="0"/>
              <a:t>повишаване на производствения им капацитет и засилване на експортния потенциал.</a:t>
            </a:r>
            <a:endParaRPr lang="ru-RU" sz="3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783976"/>
            <a:ext cx="10408023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600" b="1" i="1" dirty="0"/>
              <a:t>Обхват на мярката </a:t>
            </a:r>
            <a:r>
              <a:rPr lang="bg-BG" sz="2600" b="1" i="1" dirty="0" smtClean="0"/>
              <a:t>–</a:t>
            </a:r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</a:t>
            </a:r>
            <a:r>
              <a:rPr lang="bg-BG" sz="2000" dirty="0" smtClean="0"/>
              <a:t>на </a:t>
            </a:r>
            <a:r>
              <a:rPr lang="bg-BG" sz="2000" dirty="0"/>
              <a:t>МИГ Елин Пелин - Горна Малина.</a:t>
            </a:r>
          </a:p>
          <a:p>
            <a:pPr marL="0" indent="0">
              <a:buNone/>
            </a:pPr>
            <a:r>
              <a:rPr lang="bg-BG" b="1" dirty="0"/>
              <a:t>Секторен обхват на мярката</a:t>
            </a:r>
            <a:endParaRPr lang="bg-BG" dirty="0"/>
          </a:p>
          <a:p>
            <a:r>
              <a:rPr lang="bg-BG" dirty="0"/>
              <a:t>Предвижда се подкрепа за секторите, изведени като приоритетни съгласно </a:t>
            </a:r>
            <a:r>
              <a:rPr lang="bg-BG" b="1" i="1" dirty="0"/>
              <a:t>Националната стратегия за насърчаване на малките и средните предприятия 2014-2020 </a:t>
            </a:r>
            <a:r>
              <a:rPr lang="bg-BG" dirty="0"/>
              <a:t>(НСНМСП).</a:t>
            </a:r>
          </a:p>
          <a:p>
            <a:r>
              <a:rPr lang="bg-BG" b="1" i="1" dirty="0"/>
              <a:t>Приоритетно се подкрепят</a:t>
            </a:r>
            <a:r>
              <a:rPr lang="bg-BG" dirty="0"/>
              <a:t> </a:t>
            </a:r>
            <a:r>
              <a:rPr lang="bg-BG" i="1" u="sng" dirty="0"/>
              <a:t>проекти, попадащи в тематичните области</a:t>
            </a:r>
            <a:r>
              <a:rPr lang="bg-BG" i="1" dirty="0"/>
              <a:t> на Иновационната стратегия за интелигентна специализация:</a:t>
            </a:r>
            <a:endParaRPr lang="bg-BG" dirty="0"/>
          </a:p>
          <a:p>
            <a:pPr lvl="0"/>
            <a:r>
              <a:rPr lang="bg-BG" i="1" dirty="0"/>
              <a:t>ИКТ и информатика</a:t>
            </a:r>
            <a:r>
              <a:rPr lang="bg-BG" i="1" dirty="0" smtClean="0"/>
              <a:t>;</a:t>
            </a:r>
            <a:endParaRPr lang="bg-BG" dirty="0"/>
          </a:p>
          <a:p>
            <a:pPr lvl="0"/>
            <a:r>
              <a:rPr lang="bg-BG" i="1" dirty="0"/>
              <a:t>Индустрия за здравословен живот и биотехнологии;</a:t>
            </a:r>
            <a:endParaRPr lang="bg-BG" dirty="0"/>
          </a:p>
          <a:p>
            <a:pPr lvl="0"/>
            <a:r>
              <a:rPr lang="bg-BG" i="1" dirty="0"/>
              <a:t>Нови технологии в креативните и рекреативните индустрии.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42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2" y="1783976"/>
            <a:ext cx="10139082" cy="50023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2400" b="1" i="1" dirty="0"/>
              <a:t>Допустими </a:t>
            </a:r>
            <a:r>
              <a:rPr lang="bg-BG" sz="2400" b="1" i="1" dirty="0" smtClean="0"/>
              <a:t>кандидати –</a:t>
            </a:r>
          </a:p>
          <a:p>
            <a:pPr lvl="0"/>
            <a:r>
              <a:rPr lang="bg-BG" sz="2400" b="1" dirty="0"/>
              <a:t>Малки предприятия</a:t>
            </a:r>
            <a:endParaRPr lang="bg-BG" sz="2400" dirty="0"/>
          </a:p>
          <a:p>
            <a:pPr lvl="0"/>
            <a:r>
              <a:rPr lang="bg-BG" sz="2400" b="1" dirty="0"/>
              <a:t>Средни предприятия</a:t>
            </a:r>
            <a:endParaRPr lang="bg-BG" sz="2400" dirty="0"/>
          </a:p>
          <a:p>
            <a:pPr marL="0" indent="0">
              <a:buNone/>
            </a:pPr>
            <a:r>
              <a:rPr lang="bg-BG" sz="2400" dirty="0"/>
              <a:t>Категорията на предприятието се определя съгласно Закона за малките и средни предприятия и Приложение I на Регламент (ЕС) № 651/2014.</a:t>
            </a:r>
          </a:p>
          <a:p>
            <a:pPr marL="0" indent="0">
              <a:buNone/>
            </a:pPr>
            <a:r>
              <a:rPr lang="bg-BG" sz="2400" dirty="0"/>
              <a:t>Кандидатите за подпомагане трябва да са с </a:t>
            </a:r>
            <a:r>
              <a:rPr lang="bg-BG" sz="2400" b="1" dirty="0"/>
              <a:t>код на основна икономическа дейност</a:t>
            </a:r>
            <a:r>
              <a:rPr lang="bg-BG" sz="2400" dirty="0"/>
              <a:t> по Класификация на икономическите дейности (КИД - 2008) в една от посочените групи сектори на икономическа дейност съгласно тяхната технологична интензивност:</a:t>
            </a:r>
          </a:p>
          <a:p>
            <a:pPr lvl="0"/>
            <a:r>
              <a:rPr lang="bg-BG" sz="2400" i="1" dirty="0"/>
              <a:t>Високотехнологични и средно високотехнологични промишлени производства </a:t>
            </a:r>
            <a:r>
              <a:rPr lang="bg-BG" sz="2400" dirty="0"/>
              <a:t>(кодове от сектор С „Преработваща промишленост“);</a:t>
            </a:r>
          </a:p>
          <a:p>
            <a:pPr lvl="0"/>
            <a:r>
              <a:rPr lang="bg-BG" sz="2400" i="1" dirty="0"/>
              <a:t>Интензивни на знание услуги </a:t>
            </a:r>
            <a:r>
              <a:rPr lang="bg-BG" sz="2400" dirty="0"/>
              <a:t>(кодове от сектор J „Създаване и разпространение на информация и творчески продукти; далекосъобщения“ и М72 „Научноизследователска и развойна дейност“);</a:t>
            </a:r>
          </a:p>
          <a:p>
            <a:pPr lvl="0"/>
            <a:r>
              <a:rPr lang="bg-BG" sz="2400" i="1" dirty="0"/>
              <a:t>Нискотехнологични и средно нискотехнологични промишлени производства </a:t>
            </a:r>
            <a:r>
              <a:rPr lang="bg-BG" sz="2400" dirty="0"/>
              <a:t>(кодове от сектор С „Преработваща промишленост</a:t>
            </a:r>
            <a:r>
              <a:rPr lang="bg-BG" sz="2400" dirty="0" smtClean="0"/>
              <a:t>“).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9295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9448"/>
            <a:ext cx="9244432" cy="123578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8"/>
            <a:ext cx="9667937" cy="489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-</a:t>
            </a:r>
          </a:p>
          <a:p>
            <a:r>
              <a:rPr lang="bg-BG" sz="2000" dirty="0"/>
              <a:t>Повишаване конкурентоспособността на икономиката на територията на МИГ Елин Пелин - Горна </a:t>
            </a:r>
            <a:r>
              <a:rPr lang="bg-BG" sz="2000" dirty="0" smtClean="0"/>
              <a:t>Малина чрез </a:t>
            </a:r>
            <a:r>
              <a:rPr lang="bg-BG" sz="2000" dirty="0"/>
              <a:t>насърчаване на разработването и въвеждането в практиката на иновации.</a:t>
            </a:r>
          </a:p>
        </p:txBody>
      </p:sp>
    </p:spTree>
    <p:extLst>
      <p:ext uri="{BB962C8B-B14F-4D97-AF65-F5344CB8AC3E}">
        <p14:creationId xmlns:p14="http://schemas.microsoft.com/office/powerpoint/2010/main" val="145505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sz="2000" b="1" i="1" dirty="0"/>
              <a:t>Общи производствени инвестиции за подобряване на производствения капацитет за растеж чрез ефективното и ефикасно използване на факторите на производство и чрез изграждането на възможности за възприемане и адаптиране на европейски и международни знания и технологии 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Предвижда се повишаване на производителността, ефективното и ефикасно използване на факторите на производство (човешки капитал, природни ресурси и технологии), подобряване на производствените процеси чрез </a:t>
            </a:r>
            <a:r>
              <a:rPr lang="bg-BG" sz="2000" u="sng" dirty="0"/>
              <a:t>инвестиции в дълготрайни материални и нематериални активи</a:t>
            </a:r>
            <a:r>
              <a:rPr lang="bg-BG" sz="2000" dirty="0"/>
              <a:t>, въвеждане на </a:t>
            </a:r>
            <a:r>
              <a:rPr lang="bg-BG" sz="2000" u="sng" dirty="0"/>
              <a:t>водещи технологични решения</a:t>
            </a:r>
            <a:r>
              <a:rPr lang="bg-BG" sz="2000" dirty="0"/>
              <a:t> и/или реинженеринг на процеси, разширяване на производството чрез </a:t>
            </a:r>
            <a:r>
              <a:rPr lang="bg-BG" sz="2000" u="sng" dirty="0"/>
              <a:t>добавяне на нови характеристики или подобряване на съществуващите продукти и услуги</a:t>
            </a:r>
            <a:r>
              <a:rPr lang="bg-BG" sz="2000" dirty="0"/>
              <a:t> и </a:t>
            </a:r>
            <a:r>
              <a:rPr lang="bg-BG" sz="2000" u="sng" dirty="0"/>
              <a:t>диверсификация на дейността</a:t>
            </a:r>
            <a:r>
              <a:rPr lang="bg-BG" sz="2000" dirty="0"/>
              <a:t> чрез разнообразяване на портфолиото на предприятията и достъп до пазари. Подобряване на ефективността в предприятията и тяхната конкурентоспособност чрез </a:t>
            </a:r>
            <a:r>
              <a:rPr lang="bg-BG" sz="2000" u="sng" dirty="0"/>
              <a:t>внедряване на нови технологии/практики/методи/системи за подобряване на ресурсната ефективност и ефикасност в производствения процес</a:t>
            </a:r>
            <a:r>
              <a:rPr lang="bg-BG" sz="2000" dirty="0"/>
              <a:t>, въвеждане на добри практики/технологични методи/технологии/процеси за </a:t>
            </a:r>
            <a:r>
              <a:rPr lang="bg-BG" sz="2000" u="sng" dirty="0"/>
              <a:t>намаляване консумацията на природни ресурси</a:t>
            </a:r>
            <a:r>
              <a:rPr lang="bg-BG" sz="2000" dirty="0"/>
              <a:t>, безотпадни технологии, оползотворяване на вторични суровини и производствените отпадъци, регенериране и др.</a:t>
            </a:r>
          </a:p>
        </p:txBody>
      </p:sp>
    </p:spTree>
    <p:extLst>
      <p:ext uri="{BB962C8B-B14F-4D97-AF65-F5344CB8AC3E}">
        <p14:creationId xmlns:p14="http://schemas.microsoft.com/office/powerpoint/2010/main" val="33174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sz="2000" b="1" i="1" dirty="0"/>
              <a:t>Подкрепа за специализирани услуги за МСП за развитие и укрепване на управленския капацитет 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Подкрепата е насочена към управлението на факторите на производство, с акцент върху изграждането на възможности за възприемане и адаптиране на европейски и международни знания и добри практики. За повишаване на конкурентоспособността и като резултат на експортния потенциал на българските МСП чрез инвестициите ще се насърчава: </a:t>
            </a:r>
            <a:r>
              <a:rPr lang="bg-BG" sz="2000" u="sng" dirty="0"/>
              <a:t>разработване, внедряване и сертифициране на системи за управление на качеството, опазване на околната среда, еко маркировка, сигурност на информацията и други</a:t>
            </a:r>
            <a:r>
              <a:rPr lang="bg-BG" sz="2000" dirty="0"/>
              <a:t> съгласно международни, европейски и национални стандарти; разработване, трансфер, внедряване и сертифициране на </a:t>
            </a:r>
            <a:r>
              <a:rPr lang="bg-BG" sz="2000" u="sng" dirty="0"/>
              <a:t>добри производствени практики</a:t>
            </a:r>
            <a:r>
              <a:rPr lang="bg-BG" sz="2000" dirty="0"/>
              <a:t>; услуги по реинженеринг на процесите в предприятията; трансфер и адаптиране на </a:t>
            </a:r>
            <a:r>
              <a:rPr lang="bg-BG" sz="2000" u="sng" dirty="0"/>
              <a:t>нови модели за управление на промените и бърза адаптация към тях</a:t>
            </a:r>
            <a:r>
              <a:rPr lang="bg-BG" sz="2000" dirty="0"/>
              <a:t>; разработване на </a:t>
            </a:r>
            <a:r>
              <a:rPr lang="bg-BG" sz="2000" u="sng" dirty="0"/>
              <a:t>стратегии за пазарна реализация</a:t>
            </a:r>
            <a:r>
              <a:rPr lang="bg-BG" sz="2000" dirty="0"/>
              <a:t>, проучвания и трансфер на </a:t>
            </a:r>
            <a:r>
              <a:rPr lang="bg-BG" sz="2000" u="sng" dirty="0"/>
              <a:t>инструментариум за</a:t>
            </a:r>
            <a:r>
              <a:rPr lang="bg-BG" sz="2000" dirty="0"/>
              <a:t> </a:t>
            </a:r>
            <a:r>
              <a:rPr lang="bg-BG" sz="2000" u="sng" dirty="0"/>
              <a:t>навлизане на нови пазари</a:t>
            </a:r>
            <a:r>
              <a:rPr lang="bg-BG" sz="2000" dirty="0"/>
              <a:t> и за задоволяване на пазарното търсене и разнообразяване на предлагането.</a:t>
            </a:r>
          </a:p>
        </p:txBody>
      </p:sp>
    </p:spTree>
    <p:extLst>
      <p:ext uri="{BB962C8B-B14F-4D97-AF65-F5344CB8AC3E}">
        <p14:creationId xmlns:p14="http://schemas.microsoft.com/office/powerpoint/2010/main" val="100767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sz="2000" b="1" i="1" dirty="0"/>
              <a:t>Подкрепа за растеж на предприятия чрез подобряване на качеството и насърчаване на използването на ИКТ и услуги 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Подкрепата е насочена към подобряване на качеството на съществуващи процеси, продукти и услуги чрез </a:t>
            </a:r>
            <a:r>
              <a:rPr lang="bg-BG" sz="2000" u="sng" dirty="0"/>
              <a:t>разработване и въвеждане на базирани на ИКТ системи и приложения</a:t>
            </a:r>
            <a:r>
              <a:rPr lang="bg-BG" sz="2000" dirty="0"/>
              <a:t>, включително „виртуализирани“, „облачни“, „мобилни“: за управление на бизнеса, включително такива за интеграция на различни звена и локации на дадено дружество, системи за автоматизирано проектиране, инженерни дейности и производство; за трансформиране на бизнес и операционни процеси, които водят до повишаване на производителността и конкурентоспособността; електронни платформи за бизнес за подобряване на достъпа до чужди пазари.</a:t>
            </a:r>
          </a:p>
        </p:txBody>
      </p:sp>
    </p:spTree>
    <p:extLst>
      <p:ext uri="{BB962C8B-B14F-4D97-AF65-F5344CB8AC3E}">
        <p14:creationId xmlns:p14="http://schemas.microsoft.com/office/powerpoint/2010/main" val="22000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pPr marL="0" indent="0">
              <a:buNone/>
            </a:pPr>
            <a:r>
              <a:rPr lang="bg-BG" u="sng" dirty="0"/>
              <a:t>Специфични разходи за изпълнение на дейностите по проекта:</a:t>
            </a:r>
            <a:endParaRPr lang="bg-BG" dirty="0"/>
          </a:p>
          <a:p>
            <a:pPr marL="0" indent="0">
              <a:buNone/>
            </a:pPr>
            <a:r>
              <a:rPr lang="bg-BG" b="1" dirty="0"/>
              <a:t>I. Разходи за услуги</a:t>
            </a:r>
            <a:endParaRPr lang="bg-BG" dirty="0"/>
          </a:p>
          <a:p>
            <a:pPr lvl="0"/>
            <a:r>
              <a:rPr lang="bg-BG" dirty="0"/>
              <a:t>Разходи за услуги по въвеждане и сертифициране на системи за управление в съответствие с изискванията на национални/европейски/международни стандарти.</a:t>
            </a:r>
          </a:p>
          <a:p>
            <a:pPr lvl="0"/>
            <a:r>
              <a:rPr lang="bg-BG" dirty="0"/>
              <a:t>Разходи за услуги за постигане на съответствие и оценка на съответствие на продукти с изисквания</a:t>
            </a:r>
          </a:p>
          <a:p>
            <a:pPr lvl="0"/>
            <a:r>
              <a:rPr lang="bg-BG" dirty="0"/>
              <a:t>Разходи за услуги във връзка с внедряване и сертифициране на добри производствени практики</a:t>
            </a:r>
          </a:p>
          <a:p>
            <a:pPr lvl="0"/>
            <a:r>
              <a:rPr lang="bg-BG" dirty="0"/>
              <a:t>Разходи за ползване на специализирани консултантски услуги за реинженеринг на процесите  в предприятията.</a:t>
            </a:r>
          </a:p>
          <a:p>
            <a:pPr lvl="0"/>
            <a:r>
              <a:rPr lang="bg-BG" dirty="0"/>
              <a:t>Разходи за услуги във връзка с ре-сертификацията на системи за управление;</a:t>
            </a:r>
          </a:p>
          <a:p>
            <a:pPr lvl="0"/>
            <a:r>
              <a:rPr lang="bg-BG" dirty="0"/>
              <a:t>Разходи за услуги за разработване и въвеждане на базирани на ИКТ  софтуери за управление на бизнес процесите в предприятията.  </a:t>
            </a:r>
          </a:p>
          <a:p>
            <a:pPr lvl="0"/>
            <a:r>
              <a:rPr lang="bg-BG" dirty="0"/>
              <a:t>Разходи за услуги по използването на софтуер за управленски системи като услуга</a:t>
            </a:r>
          </a:p>
          <a:p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293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pPr lvl="0"/>
            <a:r>
              <a:rPr lang="bg-BG" dirty="0"/>
              <a:t>Разходи за услуги за „колокация“ на сървъри, необходими за въвеждането на ИКТ базирани софтуери за управление на бизнес процесите в предприятията</a:t>
            </a:r>
          </a:p>
          <a:p>
            <a:pPr lvl="0"/>
            <a:r>
              <a:rPr lang="bg-BG" dirty="0"/>
              <a:t>Други разходи за услуги, необходими за изпълнение на дейностите</a:t>
            </a:r>
          </a:p>
          <a:p>
            <a:pPr marL="0" indent="0">
              <a:buNone/>
            </a:pPr>
            <a:r>
              <a:rPr lang="bg-BG" b="1" dirty="0"/>
              <a:t>II.	Инвестиционни разходи</a:t>
            </a:r>
            <a:endParaRPr lang="bg-BG" dirty="0"/>
          </a:p>
          <a:p>
            <a:pPr lvl="0"/>
            <a:r>
              <a:rPr lang="bg-BG" dirty="0"/>
              <a:t>Разходи за придобиване на машини, съоръжения и оборудване, представляващи </a:t>
            </a:r>
            <a:r>
              <a:rPr lang="bg-BG" b="1" dirty="0"/>
              <a:t>дълготрайни материални активи (ДМА)</a:t>
            </a:r>
            <a:r>
              <a:rPr lang="bg-BG" dirty="0"/>
              <a:t>, необходими за изпълнението на дейностите по проекта;</a:t>
            </a:r>
          </a:p>
          <a:p>
            <a:pPr lvl="0"/>
            <a:r>
              <a:rPr lang="bg-BG" dirty="0"/>
              <a:t>Разходи за придобиване на </a:t>
            </a:r>
            <a:r>
              <a:rPr lang="bg-BG" b="1" dirty="0"/>
              <a:t>дълготрайни нематериални активи (ДНА),</a:t>
            </a:r>
            <a:r>
              <a:rPr lang="bg-BG" dirty="0"/>
              <a:t> необходими за изпълнението на дейностите по проекта.</a:t>
            </a:r>
          </a:p>
          <a:p>
            <a:pPr lvl="0"/>
            <a:r>
              <a:rPr lang="bg-BG" dirty="0"/>
              <a:t>Разходи за </a:t>
            </a:r>
            <a:r>
              <a:rPr lang="bg-BG" b="1" dirty="0"/>
              <a:t>организация на обучения и събития</a:t>
            </a:r>
            <a:r>
              <a:rPr lang="bg-BG" dirty="0"/>
              <a:t> по дейност 4 (разходи за наем на помещения, транспорт, лектори, кетъринг, материали за участниците, организиране на посещения и др.).</a:t>
            </a:r>
          </a:p>
          <a:p>
            <a:r>
              <a:rPr lang="bg-BG" dirty="0"/>
              <a:t> </a:t>
            </a:r>
          </a:p>
          <a:p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18805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разходи –</a:t>
            </a:r>
          </a:p>
          <a:p>
            <a:pPr marL="0" indent="0">
              <a:buNone/>
            </a:pPr>
            <a:r>
              <a:rPr lang="bg-BG" sz="2000" u="sng" dirty="0"/>
              <a:t>Общи разходи за изпълнение на дейностите по проекта</a:t>
            </a:r>
            <a:r>
              <a:rPr lang="bg-BG" sz="2000" dirty="0"/>
              <a:t>:</a:t>
            </a:r>
          </a:p>
          <a:p>
            <a:pPr lvl="0"/>
            <a:r>
              <a:rPr lang="bg-BG" sz="2000" dirty="0"/>
              <a:t>Разходи за </a:t>
            </a:r>
            <a:r>
              <a:rPr lang="bg-BG" sz="2000" b="1" dirty="0"/>
              <a:t>информация и комуникация</a:t>
            </a:r>
            <a:r>
              <a:rPr lang="bg-BG" sz="2000" dirty="0"/>
              <a:t> (вкл. визуализация)</a:t>
            </a:r>
          </a:p>
          <a:p>
            <a:pPr lvl="0"/>
            <a:r>
              <a:rPr lang="bg-BG" sz="2000" dirty="0"/>
              <a:t>Разходи за </a:t>
            </a:r>
            <a:r>
              <a:rPr lang="bg-BG" sz="2000" b="1" dirty="0"/>
              <a:t>управление и изпълнение на проекта</a:t>
            </a:r>
            <a:r>
              <a:rPr lang="bg-BG" sz="2000" dirty="0"/>
              <a:t>, вкл.:</a:t>
            </a:r>
          </a:p>
          <a:p>
            <a:pPr lvl="0"/>
            <a:r>
              <a:rPr lang="bg-BG" sz="2000" dirty="0"/>
              <a:t>възнаграждения на физически лица и здравни и осигурителни вноски за сметка на работодателя;</a:t>
            </a:r>
          </a:p>
          <a:p>
            <a:pPr lvl="0"/>
            <a:r>
              <a:rPr lang="bg-BG" sz="2000" dirty="0"/>
              <a:t>разходи за командировки в страната и чужбина (пътни, дневни и квартирни) на персонала на предприятието, разработващ иновацията, необходими за изпълнението на дейностите по проекта.</a:t>
            </a:r>
          </a:p>
          <a:p>
            <a:r>
              <a:rPr lang="bg-BG" sz="2000" b="1" dirty="0"/>
              <a:t>Други разходи</a:t>
            </a:r>
            <a:r>
              <a:rPr lang="bg-BG" sz="2000" dirty="0"/>
              <a:t>, необходими за изпълнението на проекта, посочени в условията за кандидатстване за всеки прием по мярката.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4365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548038" cy="497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Финансови </a:t>
            </a:r>
            <a:r>
              <a:rPr lang="bg-BG" sz="2400" b="1" i="1" dirty="0" smtClean="0"/>
              <a:t>параметри –</a:t>
            </a:r>
          </a:p>
          <a:p>
            <a:r>
              <a:rPr lang="bg-BG" sz="2400" b="1" dirty="0"/>
              <a:t>Максимален размер</a:t>
            </a:r>
            <a:r>
              <a:rPr lang="bg-BG" sz="2400" dirty="0"/>
              <a:t> на общите допустими разходи за един проект – левовата равностойност на </a:t>
            </a:r>
            <a:r>
              <a:rPr lang="bg-BG" sz="2400" b="1" dirty="0" smtClean="0"/>
              <a:t>200</a:t>
            </a:r>
            <a:r>
              <a:rPr lang="bg-BG" sz="2400" b="1" dirty="0"/>
              <a:t> 000 </a:t>
            </a:r>
            <a:r>
              <a:rPr lang="bg-BG" sz="2400" b="1" dirty="0" smtClean="0"/>
              <a:t>евро</a:t>
            </a:r>
            <a:r>
              <a:rPr lang="bg-BG" sz="2400" dirty="0" smtClean="0"/>
              <a:t>;</a:t>
            </a:r>
          </a:p>
          <a:p>
            <a:endParaRPr lang="bg-BG" sz="2400" dirty="0"/>
          </a:p>
          <a:p>
            <a:pPr marL="0" indent="0">
              <a:buNone/>
            </a:pPr>
            <a:r>
              <a:rPr lang="bg-BG" sz="2400" b="1" i="1" dirty="0"/>
              <a:t>Интензитет на финансовата </a:t>
            </a:r>
            <a:r>
              <a:rPr lang="bg-BG" sz="2400" b="1" i="1" dirty="0" smtClean="0"/>
              <a:t>помощ –</a:t>
            </a:r>
          </a:p>
          <a:p>
            <a:r>
              <a:rPr lang="bg-BG" sz="2400" dirty="0"/>
              <a:t>Максималният  интензитет  на  помощта  </a:t>
            </a:r>
            <a:r>
              <a:rPr lang="bg-BG" sz="2400" b="1" dirty="0"/>
              <a:t>е  до  90  %  </a:t>
            </a:r>
            <a:r>
              <a:rPr lang="bg-BG" sz="2400" dirty="0"/>
              <a:t>от  общата  стойност  на допустимите разходи за всички категории допустими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1653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81161"/>
              </p:ext>
            </p:extLst>
          </p:nvPr>
        </p:nvGraphicFramePr>
        <p:xfrm>
          <a:off x="313765" y="1463644"/>
          <a:ext cx="10157011" cy="545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7397"/>
                <a:gridCol w="2129614"/>
              </a:tblGrid>
              <a:tr h="309697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Критерии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Максимален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І. Икономическа и финансова стабилност на кандидата преди изпълнение на проекта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12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464545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  Коефициент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рентабилност на печалбата преди лихви,  данъци  и амортизации – EBITDA за последните 3 финансово приключили години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2  Производителност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кандидата за последните 3 финансово приключили години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3  Коефициент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задлъжнялост за последната финансово приключила година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ІІ. Капацитет на кандидата в инвестиционни проекти и управление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  Инвестиционна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дейност на кандидата за последните 5 финансово приключили години 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2  Внедрени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стандарти и системи за управление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ІІІ. Ефект от изпълнението на проекта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  Вътрешна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норма на възвръщаемост (N, N+1, N+2, N+3)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4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2  Нарастване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производителността (N+1, N+2, N+3)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3  Повишаване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ефективността на производствените разходи (N+1, N+2, N+3)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464545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4  Изменение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средните генерирани приходи от износ вследствие на инвестицията по проекта (N+1, N+2, N+3)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ІV. 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  <a:effectLst/>
                        </a:rPr>
                        <a:t>Приоритизиране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 на проекти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1  Тематично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приоритизиране съгласно областите от ИСИС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2  Надграждане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на реализирани проекти, включително по ОПРКБИ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464545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solidFill>
                            <a:schemeClr val="tx1"/>
                          </a:solidFill>
                          <a:effectLst/>
                        </a:rPr>
                        <a:t>3  Устойчиво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развитие чрез внедряване на технологии за подобряване на ресурсната ефективност и ефикасност в производствения процес.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solidFill>
                            <a:schemeClr val="tx1"/>
                          </a:solidFill>
                          <a:effectLst/>
                        </a:rPr>
                        <a:t>Общо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70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</a:tbl>
          </a:graphicData>
        </a:graphic>
      </p:graphicFrame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578225" y="1463675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41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77" y="1133498"/>
            <a:ext cx="8596668" cy="2595460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168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dirty="0"/>
              <a:t>Териториален обхват на приложение на мярката – територията на МИГ Елин Пелин - Горна </a:t>
            </a:r>
            <a:r>
              <a:rPr lang="bg-BG" dirty="0" smtClean="0"/>
              <a:t>Малина.</a:t>
            </a:r>
            <a:endParaRPr lang="bg-BG" dirty="0"/>
          </a:p>
          <a:p>
            <a:pPr marL="0" indent="0">
              <a:buNone/>
            </a:pPr>
            <a:r>
              <a:rPr lang="bg-BG" b="1" dirty="0"/>
              <a:t>Секторен обхват на мярката</a:t>
            </a:r>
            <a:endParaRPr lang="bg-BG" dirty="0"/>
          </a:p>
          <a:p>
            <a:r>
              <a:rPr lang="bg-BG" dirty="0"/>
              <a:t>Предвижда се подкрепа само за внедряване или разработване на </a:t>
            </a:r>
            <a:r>
              <a:rPr lang="bg-BG" i="1" u="sng" dirty="0"/>
              <a:t>иновации, попадащи в тематичните области</a:t>
            </a:r>
            <a:r>
              <a:rPr lang="bg-BG" i="1" dirty="0"/>
              <a:t> на Иновационната стратегия за интелигентна специализация:</a:t>
            </a:r>
            <a:endParaRPr lang="bg-BG" dirty="0"/>
          </a:p>
          <a:p>
            <a:pPr lvl="0"/>
            <a:r>
              <a:rPr lang="bg-BG" i="1" dirty="0"/>
              <a:t>ИКТ и информатика;</a:t>
            </a:r>
            <a:endParaRPr lang="bg-BG" dirty="0"/>
          </a:p>
          <a:p>
            <a:pPr lvl="0"/>
            <a:r>
              <a:rPr lang="bg-BG" i="1" dirty="0" smtClean="0"/>
              <a:t>Индустрия </a:t>
            </a:r>
            <a:r>
              <a:rPr lang="bg-BG" i="1" dirty="0"/>
              <a:t>за здравословен живот и биотехнологии;</a:t>
            </a:r>
            <a:endParaRPr lang="bg-BG" dirty="0"/>
          </a:p>
          <a:p>
            <a:pPr lvl="0"/>
            <a:r>
              <a:rPr lang="bg-BG" i="1" dirty="0"/>
              <a:t>Нови технологии в креативните и рекреативните индустрии.</a:t>
            </a:r>
            <a:endParaRPr lang="bg-BG" dirty="0"/>
          </a:p>
          <a:p>
            <a:r>
              <a:rPr lang="bg-BG" dirty="0"/>
              <a:t>Тематичните области са подробно представени в т. 5.1.3 „Обхват на мерките и ограничения“, под-точка A. „Обхват на мерките с финансиране по ОПИК“ от настоящата Стратегия за ВОМР.</a:t>
            </a:r>
          </a:p>
        </p:txBody>
      </p:sp>
    </p:spTree>
    <p:extLst>
      <p:ext uri="{BB962C8B-B14F-4D97-AF65-F5344CB8AC3E}">
        <p14:creationId xmlns:p14="http://schemas.microsoft.com/office/powerpoint/2010/main" val="41072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sz="1600" dirty="0" smtClean="0"/>
              <a:t>Тематичните </a:t>
            </a:r>
            <a:r>
              <a:rPr lang="bg-BG" sz="1600" dirty="0"/>
              <a:t>области </a:t>
            </a:r>
            <a:r>
              <a:rPr lang="bg-BG" sz="1600" dirty="0" smtClean="0"/>
              <a:t>са: внедряване </a:t>
            </a:r>
            <a:r>
              <a:rPr lang="bg-BG" sz="1600" dirty="0"/>
              <a:t>или разработване на </a:t>
            </a:r>
            <a:r>
              <a:rPr lang="bg-BG" sz="1600" b="1" dirty="0"/>
              <a:t>иновации, попадащи в</a:t>
            </a:r>
            <a:r>
              <a:rPr lang="bg-BG" sz="1600" dirty="0"/>
              <a:t> </a:t>
            </a:r>
            <a:r>
              <a:rPr lang="bg-BG" sz="1600" b="1" dirty="0"/>
              <a:t>тематичните области на </a:t>
            </a:r>
            <a:r>
              <a:rPr lang="bg-BG" sz="1600" b="1" u="sng" dirty="0"/>
              <a:t>Иновационната стратегия за интелигентна специализация</a:t>
            </a:r>
            <a:r>
              <a:rPr lang="bg-BG" sz="1600" dirty="0"/>
              <a:t>,</a:t>
            </a:r>
            <a:r>
              <a:rPr lang="bg-BG" sz="1600" b="1" dirty="0"/>
              <a:t> </a:t>
            </a:r>
            <a:r>
              <a:rPr lang="bg-BG" sz="1600" dirty="0"/>
              <a:t>както следва:</a:t>
            </a:r>
          </a:p>
          <a:p>
            <a:pPr lvl="0"/>
            <a:r>
              <a:rPr lang="bg-BG" sz="1400" b="1" dirty="0"/>
              <a:t>ИКТ и информатика:</a:t>
            </a:r>
            <a:endParaRPr lang="bg-BG" sz="1400" dirty="0"/>
          </a:p>
          <a:p>
            <a:pPr lvl="0"/>
            <a:r>
              <a:rPr lang="bg-BG" sz="1400" dirty="0"/>
              <a:t>производства, особено Fabless и нови подходи за дизайн и/или асемблиране;</a:t>
            </a:r>
          </a:p>
          <a:p>
            <a:pPr lvl="0"/>
            <a:r>
              <a:rPr lang="bg-BG" sz="1400" dirty="0"/>
              <a:t>ИКТ подходи в машиностроене, медицина и творчески индустрии (във връзка с другите три тематични области), вкл. дигитализация на културно-историческо наследство, развлекателни и образователни игри, „инбедид“ софтуер;</a:t>
            </a:r>
          </a:p>
          <a:p>
            <a:pPr lvl="0"/>
            <a:r>
              <a:rPr lang="bg-BG" sz="1400" dirty="0"/>
              <a:t>3D дигитализация, визуализация и прототипиране;</a:t>
            </a:r>
          </a:p>
          <a:p>
            <a:pPr lvl="0"/>
            <a:r>
              <a:rPr lang="bg-BG" sz="1400" dirty="0"/>
              <a:t>Big Data, Grid and Cloud Technologies;</a:t>
            </a:r>
          </a:p>
          <a:p>
            <a:pPr lvl="0"/>
            <a:r>
              <a:rPr lang="bg-BG" sz="1400" dirty="0"/>
              <a:t>безжични сензорни мрежи и безжична комуникация/управление;</a:t>
            </a:r>
          </a:p>
          <a:p>
            <a:pPr lvl="0"/>
            <a:r>
              <a:rPr lang="bg-BG" sz="1400" dirty="0"/>
              <a:t>езикови технологии;</a:t>
            </a:r>
          </a:p>
          <a:p>
            <a:pPr lvl="0"/>
            <a:r>
              <a:rPr lang="bg-BG" sz="1400" dirty="0"/>
              <a:t>уеб, хибридни и "native" приложения, уеб базирани приложения за създаване и експлоатиране на нови услуги и продукти;</a:t>
            </a:r>
          </a:p>
          <a:p>
            <a:pPr lvl="0"/>
            <a:r>
              <a:rPr lang="bg-BG" sz="1400" dirty="0"/>
              <a:t>използване на нови възможности във връзка с аутсорсинг и ИКТ-базирани услуги и системи.</a:t>
            </a:r>
          </a:p>
          <a:p>
            <a:pPr marL="0" indent="0">
              <a:buNone/>
            </a:pP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714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833349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sz="1600" dirty="0" smtClean="0"/>
              <a:t>Тематичните </a:t>
            </a:r>
            <a:r>
              <a:rPr lang="bg-BG" sz="1600" dirty="0"/>
              <a:t>области </a:t>
            </a:r>
            <a:r>
              <a:rPr lang="bg-BG" sz="1600" dirty="0" smtClean="0"/>
              <a:t>са: внедряване </a:t>
            </a:r>
            <a:r>
              <a:rPr lang="bg-BG" sz="1600" dirty="0"/>
              <a:t>или разработване на </a:t>
            </a:r>
            <a:r>
              <a:rPr lang="bg-BG" sz="1600" b="1" dirty="0"/>
              <a:t>иновации, попадащи в</a:t>
            </a:r>
            <a:r>
              <a:rPr lang="bg-BG" sz="1600" dirty="0"/>
              <a:t> </a:t>
            </a:r>
            <a:r>
              <a:rPr lang="bg-BG" sz="1600" b="1" dirty="0"/>
              <a:t>тематичните области на </a:t>
            </a:r>
            <a:r>
              <a:rPr lang="bg-BG" sz="1600" b="1" u="sng" dirty="0"/>
              <a:t>Иновационната стратегия за интелигентна специализация</a:t>
            </a:r>
            <a:r>
              <a:rPr lang="bg-BG" sz="1600" dirty="0"/>
              <a:t>,</a:t>
            </a:r>
            <a:r>
              <a:rPr lang="bg-BG" sz="1600" b="1" dirty="0"/>
              <a:t> </a:t>
            </a:r>
            <a:r>
              <a:rPr lang="bg-BG" sz="1600" dirty="0"/>
              <a:t>както следва: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Индустрия за здравословен живот и биотехнологии</a:t>
            </a:r>
            <a:r>
              <a:rPr lang="bg-BG" b="1" baseline="30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bg-BG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методи за чисто производство, съхранение, преработка и достигане до крайния потребител на специфични български съставки, средства и продукти (вкл. кисело мляко, мед и пчелни продукти, хляб, вино, млечни и месни продукти, етерични масла, бира, билки и билкови продукти, козметични средства и продукти);</a:t>
            </a:r>
            <a:endParaRPr lang="bg-BG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специализирани храни и напитки (бебешки и детски, „космически“ храни);</a:t>
            </a:r>
            <a:endParaRPr lang="bg-BG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инструменти, оборудване, консумативи за медицинска и дентална диагностика и терапия и/или участие в над-национална производствена верига;</a:t>
            </a:r>
            <a:endParaRPr lang="bg-BG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персонална медицина, диагностика и индивидуална терапия, лечебни и лекарствени форми и средства</a:t>
            </a:r>
            <a:r>
              <a:rPr lang="bg-BG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;</a:t>
            </a:r>
            <a:endParaRPr lang="bg-BG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833349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sz="1600" dirty="0" smtClean="0"/>
              <a:t>Тематичните </a:t>
            </a:r>
            <a:r>
              <a:rPr lang="bg-BG" sz="1600" dirty="0"/>
              <a:t>области </a:t>
            </a:r>
            <a:r>
              <a:rPr lang="bg-BG" sz="1600" dirty="0" smtClean="0"/>
              <a:t>са: внедряване </a:t>
            </a:r>
            <a:r>
              <a:rPr lang="bg-BG" sz="1600" dirty="0"/>
              <a:t>или разработване на </a:t>
            </a:r>
            <a:r>
              <a:rPr lang="bg-BG" sz="1600" b="1" dirty="0"/>
              <a:t>иновации, попадащи в</a:t>
            </a:r>
            <a:r>
              <a:rPr lang="bg-BG" sz="1600" dirty="0"/>
              <a:t> </a:t>
            </a:r>
            <a:r>
              <a:rPr lang="bg-BG" sz="1600" b="1" dirty="0"/>
              <a:t>тематичните области на </a:t>
            </a:r>
            <a:r>
              <a:rPr lang="bg-BG" sz="1600" b="1" u="sng" dirty="0"/>
              <a:t>Иновационната стратегия за интелигентна специализация</a:t>
            </a:r>
            <a:r>
              <a:rPr lang="bg-BG" sz="1600" dirty="0"/>
              <a:t>,</a:t>
            </a:r>
            <a:r>
              <a:rPr lang="bg-BG" sz="1600" b="1" dirty="0"/>
              <a:t> </a:t>
            </a:r>
            <a:r>
              <a:rPr lang="bg-BG" sz="1600" dirty="0"/>
              <a:t>както следва:</a:t>
            </a: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медицински </a:t>
            </a: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и лечебен туризъм с акцент върху възможностите за персонализация (немасов, а персонален туризъм);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нано-технологии в услуга на медицината;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био-технологии с пряко приложение за здравословен начин на живот;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„сини“ технологии и приложение на нови методи и технологии в устойчивото ползване на речни и морски ресурси;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инсталации за добиване на екологично чиста електроенергия и промишлена вода;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зелена икономика.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x-none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Проектите, реализирани в тематичната област, следва да са в съобразени с демаркацията с ПРСР и ОПМДР и ограниченията за предприятията от секторите на рибарството и аквакултурите, първично производство на селскостопански продукти, преработката и продажбата на селскостопански продукти.  </a:t>
            </a:r>
            <a:endParaRPr lang="bg-BG" sz="16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sz="1600" dirty="0" smtClean="0"/>
              <a:t>Тематичните </a:t>
            </a:r>
            <a:r>
              <a:rPr lang="bg-BG" sz="1600" dirty="0"/>
              <a:t>области </a:t>
            </a:r>
            <a:r>
              <a:rPr lang="bg-BG" sz="1600" dirty="0" smtClean="0"/>
              <a:t>са: внедряване </a:t>
            </a:r>
            <a:r>
              <a:rPr lang="bg-BG" sz="1600" dirty="0"/>
              <a:t>или разработване на </a:t>
            </a:r>
            <a:r>
              <a:rPr lang="bg-BG" sz="1600" b="1" dirty="0"/>
              <a:t>иновации, попадащи в</a:t>
            </a:r>
            <a:r>
              <a:rPr lang="bg-BG" sz="1600" dirty="0"/>
              <a:t> </a:t>
            </a:r>
            <a:r>
              <a:rPr lang="bg-BG" sz="1600" b="1" dirty="0"/>
              <a:t>тематичните области на </a:t>
            </a:r>
            <a:r>
              <a:rPr lang="bg-BG" sz="1600" b="1" u="sng" dirty="0"/>
              <a:t>Иновационната стратегия за интелигентна специализация</a:t>
            </a:r>
            <a:r>
              <a:rPr lang="bg-BG" sz="1600" dirty="0"/>
              <a:t>,</a:t>
            </a:r>
            <a:r>
              <a:rPr lang="bg-BG" sz="1600" b="1" dirty="0"/>
              <a:t> </a:t>
            </a:r>
            <a:r>
              <a:rPr lang="bg-BG" sz="1600" dirty="0"/>
              <a:t>както следва: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16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Нови технологии в креативните и рекреативните индустрии: 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културните и творческите индустрии (според дефиниция на ЕК: архитектура, архивно дело и библиотекарство, артистични занаятчийство, аудио-визуални форми (филми, ТВ, видео игри и мултимедия), културно наследство, дизайн, вкл. моден дизайн, фестивали, музика, сценични и визуални изкуства, издателска дейност, радио;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компютърни и мобилни приложения и игри с образователен, маркетинг и/или развлекателен характер;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алтернативен (селски, еко-, културен и фестивален) и екстремен туризъм и спорт (за стимулиране на несезонен, немасов, а постоянен нишов туризъм);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стоки и съоръжения с пряко приложение в тези сфери (напр. национални (регионални) носии, велосипеди, стени за катерене и др. стоки за алтернативни и екстремни спортове, костюми, декори, материали за исторически възстановки, специализирана екипировка и оборудване, печатни издания).</a:t>
            </a:r>
            <a:endParaRPr lang="bg-BG" sz="16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Обхват на мярката </a:t>
            </a:r>
            <a:r>
              <a:rPr lang="bg-BG" sz="2800" b="1" i="1" dirty="0" smtClean="0"/>
              <a:t>–</a:t>
            </a:r>
          </a:p>
          <a:p>
            <a:r>
              <a:rPr lang="bg-BG" sz="2800" b="1" dirty="0"/>
              <a:t>Целева група</a:t>
            </a:r>
            <a:r>
              <a:rPr lang="bg-BG" sz="2800" dirty="0"/>
              <a:t> на мярката: предприятия на територията на МИГ Елин Пелин - Горна Малина, разработващи/ внедряващи иновации, вкл. и съществуващи предприятия.</a:t>
            </a:r>
          </a:p>
          <a:p>
            <a:r>
              <a:rPr lang="bg-BG" sz="2800" b="1" dirty="0"/>
              <a:t>Очакваният принос</a:t>
            </a:r>
            <a:r>
              <a:rPr lang="bg-BG" sz="2800" dirty="0"/>
              <a:t> от изпълнението на мярката се изразява основно в нарастване на дела на предприятията на територията на МИГ </a:t>
            </a:r>
            <a:r>
              <a:rPr lang="bg-BG" sz="2800" dirty="0" smtClean="0"/>
              <a:t>–а, </a:t>
            </a:r>
            <a:r>
              <a:rPr lang="bg-BG" sz="2800" dirty="0"/>
              <a:t>които самостоятелно разработват, внедряват и разпространяват иновации, в резултат на което ще се повиши иновационният им капацитет и конкурентоспособност.</a:t>
            </a:r>
            <a:endParaRPr lang="bg-BG" sz="28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9811990" cy="1249081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47" y="1639614"/>
            <a:ext cx="9858705" cy="521838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bg-BG" sz="2800" b="1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bg-BG" sz="2800" b="1" i="1" dirty="0" smtClean="0"/>
              <a:t>Допустими кандидати –</a:t>
            </a:r>
          </a:p>
          <a:p>
            <a:pPr marL="0" indent="0">
              <a:lnSpc>
                <a:spcPct val="80000"/>
              </a:lnSpc>
              <a:buNone/>
            </a:pPr>
            <a:endParaRPr lang="bg-BG" b="1" i="1" dirty="0" smtClean="0"/>
          </a:p>
          <a:p>
            <a:pPr lvl="0"/>
            <a:r>
              <a:rPr lang="bg-BG" sz="2800" b="1" dirty="0"/>
              <a:t>Малки предприятия</a:t>
            </a:r>
            <a:endParaRPr lang="bg-BG" sz="2800" dirty="0"/>
          </a:p>
          <a:p>
            <a:pPr lvl="0"/>
            <a:r>
              <a:rPr lang="bg-BG" sz="2800" b="1" dirty="0"/>
              <a:t>Средни предприятия</a:t>
            </a:r>
            <a:endParaRPr lang="bg-BG" sz="2800" dirty="0"/>
          </a:p>
          <a:p>
            <a:pPr marL="0" indent="0">
              <a:buNone/>
            </a:pPr>
            <a:endParaRPr lang="bg-BG" sz="2800" dirty="0" smtClean="0"/>
          </a:p>
          <a:p>
            <a:pPr marL="0" indent="0">
              <a:buNone/>
            </a:pPr>
            <a:r>
              <a:rPr lang="bg-BG" sz="2800" dirty="0" smtClean="0"/>
              <a:t>Категорията </a:t>
            </a:r>
            <a:r>
              <a:rPr lang="bg-BG" sz="2800" dirty="0"/>
              <a:t>на предприятието се определя съгласно Закона за малките и средни предприятия и Приложение I на Регламент (ЕС) № 651/2014.</a:t>
            </a:r>
          </a:p>
          <a:p>
            <a:pPr lvl="0"/>
            <a:endParaRPr lang="bg-BG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10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737</TotalTime>
  <Words>3059</Words>
  <Application>Microsoft Office PowerPoint</Application>
  <PresentationFormat>Custom</PresentationFormat>
  <Paragraphs>252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Facet</vt:lpstr>
      <vt:lpstr>    Водено от общностите местно развитие - ОПИК 2014-2020г. в Стратегията на МИГ Елин Пелин – Горна Малина 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Водено от общностите местно развитие Подмярка 19.1 „Помощ за подготвителни дейности“</dc:title>
  <dc:creator>Lenovo</dc:creator>
  <cp:lastModifiedBy>user</cp:lastModifiedBy>
  <cp:revision>105</cp:revision>
  <dcterms:created xsi:type="dcterms:W3CDTF">2016-10-02T13:03:48Z</dcterms:created>
  <dcterms:modified xsi:type="dcterms:W3CDTF">2017-01-16T11:02:17Z</dcterms:modified>
</cp:coreProperties>
</file>