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301" r:id="rId3"/>
    <p:sldId id="273" r:id="rId4"/>
    <p:sldId id="274" r:id="rId5"/>
    <p:sldId id="303" r:id="rId6"/>
    <p:sldId id="302" r:id="rId7"/>
    <p:sldId id="336" r:id="rId8"/>
    <p:sldId id="275" r:id="rId9"/>
    <p:sldId id="276" r:id="rId10"/>
    <p:sldId id="277" r:id="rId11"/>
    <p:sldId id="278" r:id="rId12"/>
    <p:sldId id="304" r:id="rId13"/>
    <p:sldId id="305" r:id="rId14"/>
    <p:sldId id="306" r:id="rId15"/>
    <p:sldId id="307" r:id="rId16"/>
    <p:sldId id="33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271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9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08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0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17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0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3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4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7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5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5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7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4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97106"/>
            <a:ext cx="7766936" cy="2662518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Водено от общностите местно </a:t>
            </a:r>
            <a:r>
              <a:rPr lang="ru-RU" sz="3600" dirty="0" smtClean="0"/>
              <a:t>развитие - ПРСР 2014-2020г. в</a:t>
            </a:r>
            <a:r>
              <a:rPr lang="en-US" sz="3600" dirty="0" smtClean="0"/>
              <a:t> </a:t>
            </a:r>
            <a:r>
              <a:rPr lang="bg-BG" sz="3600" dirty="0" smtClean="0"/>
              <a:t>Стратегията на МИГ Елин Пелин-Горна Малина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85129"/>
            <a:ext cx="7766936" cy="1900518"/>
          </a:xfrm>
        </p:spPr>
        <p:txBody>
          <a:bodyPr>
            <a:normAutofit/>
          </a:bodyPr>
          <a:lstStyle/>
          <a:p>
            <a:r>
              <a:rPr lang="bg-BG" dirty="0"/>
              <a:t>Местна инициативна група </a:t>
            </a:r>
            <a:r>
              <a:rPr lang="bg-BG" dirty="0" smtClean="0"/>
              <a:t>„МИГ Елин Пелин – Горна Малина“</a:t>
            </a:r>
            <a:endParaRPr lang="bg-BG" dirty="0"/>
          </a:p>
          <a:p>
            <a:r>
              <a:rPr lang="bg-BG" dirty="0" smtClean="0"/>
              <a:t>Обществени обсъждания и консултиране подготовката на СМР – януари, 2017 </a:t>
            </a:r>
            <a:r>
              <a:rPr lang="bg-BG" dirty="0"/>
              <a:t>г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pPr algn="l"/>
            <a:endParaRPr lang="bg-BG" dirty="0"/>
          </a:p>
        </p:txBody>
      </p:sp>
      <p:pic>
        <p:nvPicPr>
          <p:cNvPr id="4" name="Picture 3" descr="http://madan.bg/files/useruploads/images/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50" y="116392"/>
            <a:ext cx="5146040" cy="103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4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0682"/>
            <a:ext cx="8839825" cy="1021977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667434"/>
            <a:ext cx="9279097" cy="50919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85781"/>
              </p:ext>
            </p:extLst>
          </p:nvPr>
        </p:nvGraphicFramePr>
        <p:xfrm>
          <a:off x="215153" y="1156450"/>
          <a:ext cx="11743766" cy="5656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043"/>
                <a:gridCol w="8320290"/>
                <a:gridCol w="2773433"/>
              </a:tblGrid>
              <a:tr h="19267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b="1" dirty="0" smtClean="0">
                          <a:effectLst/>
                        </a:rPr>
                        <a:t>Критерии</a:t>
                      </a:r>
                      <a:r>
                        <a:rPr lang="bg-BG" sz="1000" b="1" baseline="0" dirty="0" smtClean="0">
                          <a:effectLst/>
                        </a:rPr>
                        <a:t> за оценка</a:t>
                      </a:r>
                      <a:endParaRPr lang="bg-BG" sz="1000" b="1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Максимален брой точки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</a:tr>
              <a:tr h="664931">
                <a:tc>
                  <a:txBody>
                    <a:bodyPr/>
                    <a:lstStyle/>
                    <a:p>
                      <a:pPr marL="342900" marR="18605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чувствителни сектори в земеделското производство: проекти с инвестиции и дейности (над 50 % от допустимите инвестиционни разходи) в сектор "Плодове и зеленчуци" и/или "Животновъдство" и/или "Етеричномаслени и медицински култури" (в един от секторите или комбинация или повече от един сектор)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1199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Стопанството на кандидата е с размер от 6000 до 7 999 евро СПО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с инвестиции и дейности (над 50 % от допустимите инвестиционни разходи по проекта) от стопанства за производство на биологични продукти и/или стопанства в преход към биологично производство на продукти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проекти, осигуряващи допълнителна заетост в земеделските стопанства</a:t>
                      </a:r>
                    </a:p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89139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проекти, представени от млади земеделски стопани (земеделски стопани до 40 години, одобрени за подпомагане по мерки 112 или 141 от ПРСР 2007 - 2013 и подмерки 6.1 и 6.3 от ПРСР 2014 - 2020 и не са получавали подкрепа по мярка 121 "Модернизиране на земеделските стопанства" и подмярка 4.1 "Инвестиции в земеделските стопанства" от ПРСР 2014 – 2020)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 с инвестиции за повишаване на енергийната ефективност с минимум 5 % за земеделското стопанство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Иновативност на проекта – проектът е насочен към внедряването на нов за стопанството продукт/ техника /технология и/или въвеждането на нов за територията на МИГ продукт или услуга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инвестиции, свързани с опазване на околната среда (включително технологии, водещи до намаляване на емисиите) и/или постигане на стандартите на ЕС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участват.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43846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1199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на земеделски стопани жени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3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22180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Подпомагане на проекти в необлагодетелствани райони с природни и други специфични ограничения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2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/>
                </a:tc>
              </a:tr>
              <a:tr h="192677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ОБЩ брой точки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100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2004" marR="2200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4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15" y="1783976"/>
            <a:ext cx="9888697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–</a:t>
            </a:r>
          </a:p>
          <a:p>
            <a:pPr marL="0" indent="0">
              <a:buNone/>
            </a:pPr>
            <a:r>
              <a:rPr lang="bg-BG" sz="2000" dirty="0"/>
              <a:t>Мярката има за цел подобряване на цялостната дейност, икономическата ефективност и конкурентоспособността на предприятия от хранително-преработвателната промишленост на територията на МИГ Елин Пелин - Горна Малина чрез:</a:t>
            </a:r>
          </a:p>
          <a:p>
            <a:pPr lvl="0"/>
            <a:r>
              <a:rPr lang="bg-BG" sz="2000" dirty="0"/>
              <a:t>по-добро използване на факторите за производство;</a:t>
            </a:r>
          </a:p>
          <a:p>
            <a:pPr lvl="0"/>
            <a:r>
              <a:rPr lang="bg-BG" sz="2000" dirty="0"/>
              <a:t>въвеждане на нови продукти, процеси и технологии, включително къси вериги на доставка;</a:t>
            </a:r>
          </a:p>
          <a:p>
            <a:pPr lvl="0"/>
            <a:r>
              <a:rPr lang="bg-BG" sz="2000" dirty="0"/>
              <a:t>подобряване на качеството и безопасността на храните и тяхната проследяемост;</a:t>
            </a:r>
          </a:p>
          <a:p>
            <a:pPr lvl="0"/>
            <a:r>
              <a:rPr lang="bg-BG" sz="2000" dirty="0"/>
              <a:t>постигане на съответствие със стандартите на Европейския съюз (ЕС);</a:t>
            </a:r>
          </a:p>
          <a:p>
            <a:r>
              <a:rPr lang="bg-BG" sz="2000" dirty="0"/>
              <a:t>подобряване опазването на околната среда.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783976"/>
            <a:ext cx="10408023" cy="50740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Обхват на мярката </a:t>
            </a:r>
            <a:r>
              <a:rPr lang="bg-BG" sz="26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</a:t>
            </a:r>
            <a:r>
              <a:rPr lang="bg-BG" sz="2000" dirty="0" smtClean="0"/>
              <a:t>на </a:t>
            </a:r>
            <a:r>
              <a:rPr lang="bg-BG" sz="2000" dirty="0"/>
              <a:t>МИГ Елин Пелин - Горна Малина .</a:t>
            </a:r>
          </a:p>
          <a:p>
            <a:pPr marL="0" indent="0">
              <a:buNone/>
            </a:pPr>
            <a:r>
              <a:rPr lang="bg-BG" sz="2000" dirty="0"/>
              <a:t>Мярката предоставя помощ за извършване на инвестиции в следните избрани производствени сектори, свързани с преработката/маркетинга на селскостопански продукти:</a:t>
            </a:r>
          </a:p>
          <a:p>
            <a:pPr lvl="0"/>
            <a:r>
              <a:rPr lang="bg-BG" sz="2000" dirty="0"/>
              <a:t>мляко и млечни продукти, включително яйца от птици, с изключение на производство, преработка и/или маркетинг на продукти, наподобяващи/заместващи мляко и млечни продукти;</a:t>
            </a:r>
          </a:p>
          <a:p>
            <a:pPr lvl="0"/>
            <a:r>
              <a:rPr lang="bg-BG" sz="2000" dirty="0"/>
              <a:t>месо и месни продукти;</a:t>
            </a:r>
          </a:p>
          <a:p>
            <a:pPr lvl="0"/>
            <a:r>
              <a:rPr lang="bg-BG" sz="2000" dirty="0"/>
              <a:t>плодове и зеленчуци, включително гъби;</a:t>
            </a:r>
          </a:p>
          <a:p>
            <a:pPr lvl="0"/>
            <a:r>
              <a:rPr lang="bg-BG" sz="2000" dirty="0"/>
              <a:t>пчелен мед и пчелни продукти с изключение на производство, преработка и/или маркетинг на продукти, наподобяващи/заместващи пчелен мед и пчелни продукти;</a:t>
            </a:r>
          </a:p>
          <a:p>
            <a:pPr lvl="0"/>
            <a:r>
              <a:rPr lang="bg-BG" sz="2000" dirty="0"/>
              <a:t>зърнени, мелничарски и нишестени продукти с изключение на производство, преработка и/или маркетинг на хляб и тестени изделия;</a:t>
            </a:r>
          </a:p>
          <a:p>
            <a:pPr lvl="0"/>
            <a:r>
              <a:rPr lang="bg-BG" sz="2000" dirty="0"/>
              <a:t>растителни и животински масла и мазнини с изключение на производство, преработка и/или маркетинг на маслиново масло;</a:t>
            </a:r>
          </a:p>
          <a:p>
            <a:pPr lvl="0"/>
            <a:r>
              <a:rPr lang="bg-BG" sz="2000" dirty="0"/>
              <a:t>технически и медицински култури, включително маслодайна роза, билки и памук, с изключение на производство, преработка и/или маркетинг на тютюн и тютюневи изделия, захар и сладкарски изделия;</a:t>
            </a:r>
          </a:p>
          <a:p>
            <a:pPr lvl="0"/>
            <a:r>
              <a:rPr lang="bg-BG" sz="2000" dirty="0"/>
              <a:t>готови храни за селскостопански животни (фуражи);</a:t>
            </a:r>
          </a:p>
          <a:p>
            <a:pPr lvl="0"/>
            <a:r>
              <a:rPr lang="bg-BG" sz="2000" dirty="0"/>
              <a:t>гроздова мъст, вино и оцет.</a:t>
            </a:r>
          </a:p>
          <a:p>
            <a:r>
              <a:rPr lang="bg-BG" sz="2000" dirty="0"/>
              <a:t>Съответствието на проектите със секторите се определя въз основа на селскостопанските продукти, за чиято преработка и/или маркетинг се кандидатства, технологията на производство и получените крайни продукти.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2" y="1783976"/>
            <a:ext cx="10139082" cy="5002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кандидати –</a:t>
            </a:r>
          </a:p>
          <a:p>
            <a:pPr marL="0" indent="0">
              <a:buNone/>
            </a:pPr>
            <a:r>
              <a:rPr lang="bg-BG" dirty="0"/>
              <a:t>За подпомагане могат да кандидатстват лица, които към датата на подаване на заявлението за подпомагане са:</a:t>
            </a:r>
          </a:p>
          <a:p>
            <a:pPr lvl="0"/>
            <a:r>
              <a:rPr lang="bg-BG" b="1" u="sng" dirty="0"/>
              <a:t>Земеделски стопани</a:t>
            </a:r>
            <a:r>
              <a:rPr lang="bg-BG" dirty="0"/>
              <a:t>, които:</a:t>
            </a:r>
          </a:p>
          <a:p>
            <a:pPr lvl="0"/>
            <a:r>
              <a:rPr lang="bg-BG" dirty="0"/>
              <a:t>са </a:t>
            </a:r>
            <a:r>
              <a:rPr lang="bg-BG" b="1" dirty="0"/>
              <a:t>регистрирани като земеделски стопани</a:t>
            </a:r>
            <a:r>
              <a:rPr lang="bg-BG" dirty="0"/>
              <a:t> съгласно Наредба № 3 от 1999 г. за създаване и поддържане на регистър на земеделските стопани (ДВ, бр. 10 от 1999 г.);</a:t>
            </a:r>
          </a:p>
          <a:p>
            <a:pPr lvl="0"/>
            <a:r>
              <a:rPr lang="bg-BG" dirty="0"/>
              <a:t>имат </a:t>
            </a:r>
            <a:r>
              <a:rPr lang="bg-BG" b="1" dirty="0"/>
              <a:t>минимален стандартен производствен обем</a:t>
            </a:r>
            <a:r>
              <a:rPr lang="bg-BG" dirty="0"/>
              <a:t> на земеделското стопанство не по-малко от левовата равностойност на </a:t>
            </a:r>
            <a:r>
              <a:rPr lang="bg-BG" b="1" dirty="0"/>
              <a:t>2</a:t>
            </a:r>
            <a:r>
              <a:rPr lang="bg-BG" b="1" dirty="0" smtClean="0"/>
              <a:t> </a:t>
            </a:r>
            <a:r>
              <a:rPr lang="bg-BG" b="1" dirty="0"/>
              <a:t>000 евро;</a:t>
            </a:r>
            <a:endParaRPr lang="bg-BG" dirty="0"/>
          </a:p>
          <a:p>
            <a:pPr lvl="0"/>
            <a:r>
              <a:rPr lang="bg-BG" b="1" u="sng" dirty="0"/>
              <a:t>Признати групи или организации на производители </a:t>
            </a:r>
            <a:r>
              <a:rPr lang="bg-BG" dirty="0"/>
              <a:t>или такива, одобрени за финансова помощ по мярка 9 "Учредяване на групи и организации на производители" от ПРСР 2014 - 2020 г.</a:t>
            </a:r>
          </a:p>
          <a:p>
            <a:pPr lvl="0"/>
            <a:r>
              <a:rPr lang="bg-BG" b="1" u="sng" dirty="0"/>
              <a:t>Еднолични търговци и юридически лица</a:t>
            </a:r>
            <a:r>
              <a:rPr lang="bg-BG" dirty="0"/>
              <a:t>, различни от кандидатите по т. 1 и 2.</a:t>
            </a:r>
          </a:p>
          <a:p>
            <a:r>
              <a:rPr lang="bg-BG" i="1" dirty="0"/>
              <a:t>Кандидатите трябва да са регистрирани по Търговския закон или Закона за кооперациите.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marL="0" indent="0">
              <a:buNone/>
            </a:pPr>
            <a:r>
              <a:rPr lang="bg-BG" sz="1500" dirty="0"/>
              <a:t>Инвестиции в материални и нематериални активи, които водят до подобряване на цялостната дейност на предприятието чрез:</a:t>
            </a:r>
          </a:p>
          <a:p>
            <a:r>
              <a:rPr lang="bg-BG" sz="1500" b="1" dirty="0"/>
              <a:t>1.</a:t>
            </a:r>
            <a:r>
              <a:rPr lang="bg-BG" sz="1500" dirty="0"/>
              <a:t> Внедряване на нови и/или модернизиране на наличните мощности и подобряване на използването им, и/или</a:t>
            </a:r>
          </a:p>
          <a:p>
            <a:r>
              <a:rPr lang="bg-BG" sz="1500" b="1" dirty="0"/>
              <a:t>2.</a:t>
            </a:r>
            <a:r>
              <a:rPr lang="bg-BG" sz="1500" dirty="0"/>
              <a:t> Внедряване на нови продукти, процеси и технологии, и/или</a:t>
            </a:r>
          </a:p>
          <a:p>
            <a:r>
              <a:rPr lang="bg-BG" sz="1500" b="1" dirty="0"/>
              <a:t>3.</a:t>
            </a:r>
            <a:r>
              <a:rPr lang="bg-BG" sz="1500" dirty="0"/>
              <a:t> Намаляване на себестойността на произвежданата продукция, и/или</a:t>
            </a:r>
          </a:p>
          <a:p>
            <a:r>
              <a:rPr lang="bg-BG" sz="1500" b="1" dirty="0"/>
              <a:t>4.</a:t>
            </a:r>
            <a:r>
              <a:rPr lang="bg-BG" sz="1500" dirty="0"/>
              <a:t> Постигане на съответствие с нововъведени стандарти на ЕС, и/или</a:t>
            </a:r>
          </a:p>
          <a:p>
            <a:r>
              <a:rPr lang="bg-BG" sz="1500" b="1" dirty="0"/>
              <a:t>5.</a:t>
            </a:r>
            <a:r>
              <a:rPr lang="bg-BG" sz="1500" dirty="0"/>
              <a:t> Подобряване на сътрудничеството с производителите на суровини, и/или</a:t>
            </a:r>
          </a:p>
          <a:p>
            <a:r>
              <a:rPr lang="bg-BG" sz="1500" b="1" dirty="0"/>
              <a:t>6.</a:t>
            </a:r>
            <a:r>
              <a:rPr lang="bg-BG" sz="1500" dirty="0"/>
              <a:t> Опазване на околната среда, включително намаляване на вредните емисии и отпадъци, и/или</a:t>
            </a:r>
          </a:p>
          <a:p>
            <a:r>
              <a:rPr lang="bg-BG" sz="1500" dirty="0"/>
              <a:t>7. Подобряване на енергийната ефективност в предприятията, и/или</a:t>
            </a:r>
          </a:p>
          <a:p>
            <a:r>
              <a:rPr lang="bg-BG" sz="1500" b="1" dirty="0"/>
              <a:t>8.</a:t>
            </a:r>
            <a:r>
              <a:rPr lang="bg-BG" sz="1500" dirty="0"/>
              <a:t> Подобряване на безопасността и хигиенните условия на производство и труд, и/или</a:t>
            </a:r>
          </a:p>
          <a:p>
            <a:r>
              <a:rPr lang="bg-BG" sz="1500" b="1" dirty="0"/>
              <a:t>9.</a:t>
            </a:r>
            <a:r>
              <a:rPr lang="bg-BG" sz="1500" dirty="0"/>
              <a:t> Подобряване на качеството и безопасността на храните и тяхната проследяемост, и/или</a:t>
            </a:r>
          </a:p>
          <a:p>
            <a:r>
              <a:rPr lang="bg-BG" sz="1500" b="1" dirty="0"/>
              <a:t>10.</a:t>
            </a:r>
            <a:r>
              <a:rPr lang="bg-BG" sz="1500" dirty="0"/>
              <a:t> Подобряване на възможностите за производство на биологични храни чрез преработка на първични земеделски биологични продукти.</a:t>
            </a:r>
          </a:p>
          <a:p>
            <a:pPr marL="0" indent="0">
              <a:buNone/>
            </a:pPr>
            <a:r>
              <a:rPr lang="bg-BG" sz="1500" dirty="0" smtClean="0"/>
              <a:t>Инвестициите</a:t>
            </a:r>
            <a:r>
              <a:rPr lang="bg-BG" sz="1500" dirty="0"/>
              <a:t>, обект на подкрепа, следва да са свързани с:</a:t>
            </a:r>
          </a:p>
          <a:p>
            <a:pPr lvl="0"/>
            <a:r>
              <a:rPr lang="bg-BG" sz="1500" dirty="0"/>
              <a:t>Преработка и/или маркетинг на продукти в обхвата на Приложение I към ДФЕС или на памук, с изключение на рибни продукти</a:t>
            </a:r>
            <a:r>
              <a:rPr lang="bg-BG" sz="1500" dirty="0" smtClean="0"/>
              <a:t>;</a:t>
            </a:r>
          </a:p>
          <a:p>
            <a:pPr lvl="0"/>
            <a:r>
              <a:rPr lang="bg-BG" sz="1500" dirty="0"/>
              <a:t>Развитие на нови продукти, процеси и технологии за продукти в обхвата на Приложение I към Договора за функциониране на Европейския съюз или на памук, с изключение на рибни продукти.</a:t>
            </a:r>
          </a:p>
        </p:txBody>
      </p:sp>
    </p:spTree>
    <p:extLst>
      <p:ext uri="{BB962C8B-B14F-4D97-AF65-F5344CB8AC3E}">
        <p14:creationId xmlns:p14="http://schemas.microsoft.com/office/powerpoint/2010/main" val="33174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1600" dirty="0"/>
              <a:t>1. Изграждане, придобиване и модернизиране на сгради и други недвижими активи, свързани с производството и/или маркетинга, включително такива, използвани за опазване компонентите на околната среда;</a:t>
            </a:r>
          </a:p>
          <a:p>
            <a:r>
              <a:rPr lang="bg-BG" sz="1600" dirty="0"/>
              <a:t>2. Закупуване, включително чрез финансов лизинг, и/или инсталиране на нови машини, съоръжения и оборудване, необходими за подобряване на производствения процес по преработка и маркетинга, в т.ч. за:</a:t>
            </a:r>
          </a:p>
          <a:p>
            <a:r>
              <a:rPr lang="bg-BG" sz="1600" dirty="0"/>
              <a:t>а) преработка, пакетиране, включително охлаждане, замразяване, сушене, съхраняване и др. на суровините или продукцията;</a:t>
            </a:r>
          </a:p>
          <a:p>
            <a:r>
              <a:rPr lang="bg-BG" sz="1600" dirty="0"/>
              <a:t>б) производство на нови продукти, въвеждане на нови технологии и процеси;</a:t>
            </a:r>
          </a:p>
          <a:p>
            <a:r>
              <a:rPr lang="bg-BG" sz="1600" dirty="0"/>
              <a:t>в) опазване компонентите на околната среда;</a:t>
            </a:r>
          </a:p>
          <a:p>
            <a:r>
              <a:rPr lang="bg-BG" sz="1600" dirty="0"/>
              <a:t>г) производство на енергия от възобновяеми енергийни източници за собствените нужди на предприятието, включително чрез преработка на растителна и животинска първична и вторична биомаса;</a:t>
            </a:r>
          </a:p>
          <a:p>
            <a:r>
              <a:rPr lang="bg-BG" sz="1600" dirty="0"/>
              <a:t>д) подобряване на енергийната ефективност и за подобряване и контрол на качеството и безопасността на суровините и храните;</a:t>
            </a:r>
          </a:p>
          <a:p>
            <a:r>
              <a:rPr lang="bg-BG" sz="1600" dirty="0"/>
              <a:t>3. Закупуване на земя, необходима за изпълнение на проекта във връзка с изграждане и/или модернизиране на сгради, помещения и други недвижими материални активи, предназначени за производствени дейности;</a:t>
            </a:r>
          </a:p>
          <a:p>
            <a:r>
              <a:rPr lang="bg-BG" sz="1600" dirty="0"/>
              <a:t>4. Закупуване на сгради, помещения и други недвижими имоти, необходими за изпълнение на проекта, предназначени за производствени дейности на територията на селски район съгласно приложение № 3</a:t>
            </a:r>
            <a:r>
              <a:rPr lang="bg-BG" sz="1600" dirty="0" smtClean="0"/>
              <a:t>;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293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310" y="1783976"/>
            <a:ext cx="10206631" cy="5074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1600" dirty="0" smtClean="0"/>
              <a:t>5</a:t>
            </a:r>
            <a:r>
              <a:rPr lang="bg-BG" sz="1600" dirty="0"/>
              <a:t>. Закупуване, включително чрез финансов лизинг, на специализирани транспортни средства, включително хладилни такива, за превоз на суровините или готовата продукция, използвани и произвеждани от предприятието;</a:t>
            </a:r>
          </a:p>
          <a:p>
            <a:r>
              <a:rPr lang="bg-BG" sz="1600" dirty="0"/>
              <a:t>6. Изграждане/модернизиране, включително оборудване на лаборатории, които са собственост на кандидата, разположени са на територията на предприятието и са пряко свързани с нуждите на производствения процес, включително чрез финансов лизинг;</a:t>
            </a:r>
          </a:p>
          <a:p>
            <a:r>
              <a:rPr lang="bg-BG" sz="1600" dirty="0"/>
              <a:t>7. Материални инвестиции за постигане на съответствие с новоприети стандарти на Съюза съгласно приложение № 8, включително чрез финансов лизинг;</a:t>
            </a:r>
          </a:p>
          <a:p>
            <a:r>
              <a:rPr lang="bg-BG" sz="1600" dirty="0"/>
              <a:t>8. Разходи за достигане на съответствие с международно признати стандарти за системи за управление, разходи за въвеждане на добри производствени практики, системи за управление на качеството и подготовка за сертификация в предприятията само когато тези разходи са част от общ проект на кандидата;</a:t>
            </a:r>
          </a:p>
          <a:p>
            <a:r>
              <a:rPr lang="bg-BG" sz="1600" dirty="0"/>
              <a:t>9. Закупуване на софтуер, включително чрез финансов лизинг;</a:t>
            </a:r>
          </a:p>
          <a:p>
            <a:r>
              <a:rPr lang="bg-BG" sz="1600" dirty="0"/>
              <a:t>10. За ноу-хау, придобиване на патентни права и лицензи, за регистрация на търговски марки и процеси, необходими за изготвяне и изпълнение на проекта;</a:t>
            </a:r>
          </a:p>
          <a:p>
            <a:r>
              <a:rPr lang="bg-BG" sz="1600" dirty="0"/>
              <a:t>11. Разходи, свързани с проекта, в т.ч. разходи за предпроектни проучвания, такси, хонорари за архитекти, инженери и консултанти, консултации за икономическа устойчивост на проекти, извършени както в процеса на подготовка на проекта преди подаване на заявлението за подпомагане.</a:t>
            </a:r>
          </a:p>
        </p:txBody>
      </p:sp>
    </p:spTree>
    <p:extLst>
      <p:ext uri="{BB962C8B-B14F-4D97-AF65-F5344CB8AC3E}">
        <p14:creationId xmlns:p14="http://schemas.microsoft.com/office/powerpoint/2010/main" val="35309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548038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Минимален размер</a:t>
            </a:r>
            <a:r>
              <a:rPr lang="bg-BG" sz="2400" dirty="0"/>
              <a:t> на общите допустими разходи за един проект – левовата равностойност на 5 000 евро.  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на: </a:t>
            </a:r>
          </a:p>
          <a:p>
            <a:pPr lvl="1"/>
            <a:r>
              <a:rPr lang="bg-BG" sz="2200" b="1" dirty="0" smtClean="0"/>
              <a:t>50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с размер на стопанството от </a:t>
            </a:r>
            <a:r>
              <a:rPr lang="bg-BG" sz="2200" dirty="0" smtClean="0"/>
              <a:t>2</a:t>
            </a:r>
            <a:r>
              <a:rPr lang="bg-BG" sz="2200" dirty="0"/>
              <a:t> 000 до 7 999 евро СПО</a:t>
            </a:r>
          </a:p>
          <a:p>
            <a:pPr lvl="1"/>
            <a:r>
              <a:rPr lang="bg-BG" sz="2200" b="1" dirty="0" smtClean="0"/>
              <a:t>80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с размер на стопанството над 8 000 евро СПО</a:t>
            </a:r>
          </a:p>
        </p:txBody>
      </p:sp>
    </p:spTree>
    <p:extLst>
      <p:ext uri="{BB962C8B-B14F-4D97-AF65-F5344CB8AC3E}">
        <p14:creationId xmlns:p14="http://schemas.microsoft.com/office/powerpoint/2010/main" val="3165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83975"/>
            <a:ext cx="9852211" cy="50112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pPr marL="0" indent="0">
              <a:buNone/>
            </a:pPr>
            <a:r>
              <a:rPr lang="bg-BG" sz="2400" dirty="0"/>
              <a:t>Финансовата помощ е в размер на:</a:t>
            </a:r>
          </a:p>
          <a:p>
            <a:pPr lvl="0"/>
            <a:r>
              <a:rPr lang="bg-BG" sz="2400" b="1" dirty="0"/>
              <a:t>50 %</a:t>
            </a:r>
            <a:r>
              <a:rPr lang="bg-BG" sz="2400" dirty="0"/>
              <a:t> от общите допустими разходи за проекти, представени от </a:t>
            </a:r>
            <a:r>
              <a:rPr lang="bg-BG" sz="2400" b="1" i="1" dirty="0"/>
              <a:t>микро-, малки или средни предприятия</a:t>
            </a:r>
            <a:r>
              <a:rPr lang="bg-BG" sz="2400" dirty="0"/>
              <a:t>, </a:t>
            </a:r>
          </a:p>
          <a:p>
            <a:pPr lvl="0"/>
            <a:r>
              <a:rPr lang="bg-BG" sz="2400" b="1" dirty="0"/>
              <a:t>50 %</a:t>
            </a:r>
            <a:r>
              <a:rPr lang="bg-BG" sz="2400" dirty="0"/>
              <a:t> от общите допустими разходи за проекти, представени </a:t>
            </a:r>
            <a:r>
              <a:rPr lang="bg-BG" sz="2400" dirty="0" smtClean="0"/>
              <a:t>от </a:t>
            </a:r>
            <a:r>
              <a:rPr lang="bg-BG" sz="2400" b="1" i="1" dirty="0" smtClean="0"/>
              <a:t>земеделски </a:t>
            </a:r>
            <a:r>
              <a:rPr lang="bg-BG" sz="2400" b="1" i="1" dirty="0"/>
              <a:t>стопани</a:t>
            </a:r>
            <a:r>
              <a:rPr lang="bg-BG" sz="2400" dirty="0"/>
              <a:t> с минимален размер на стопанството </a:t>
            </a:r>
            <a:r>
              <a:rPr lang="bg-BG" sz="2400" b="1" i="1" dirty="0"/>
              <a:t>над 8 000 евро</a:t>
            </a:r>
            <a:r>
              <a:rPr lang="bg-BG" sz="2400" dirty="0"/>
              <a:t>, измерен в СПО</a:t>
            </a:r>
            <a:r>
              <a:rPr lang="bg-BG" sz="2400" dirty="0" smtClean="0"/>
              <a:t>.</a:t>
            </a:r>
            <a:endParaRPr lang="bg-BG" sz="2400" dirty="0"/>
          </a:p>
          <a:p>
            <a:r>
              <a:rPr lang="bg-BG" sz="2400" dirty="0"/>
              <a:t>Финансовата помощ се </a:t>
            </a:r>
            <a:r>
              <a:rPr lang="bg-BG" sz="2400" u="sng" dirty="0"/>
              <a:t>увеличава с 10 %</a:t>
            </a:r>
            <a:r>
              <a:rPr lang="bg-BG" sz="2400" dirty="0"/>
              <a:t> за проекти, предоставени от кандидати – земеделски стопани, чийто размер на стопанството е от </a:t>
            </a:r>
            <a:r>
              <a:rPr lang="bg-BG" sz="2400" dirty="0" smtClean="0"/>
              <a:t>2 </a:t>
            </a:r>
            <a:r>
              <a:rPr lang="bg-BG" sz="2400" dirty="0"/>
              <a:t>000 до 7 999 евро измерен в СПО.</a:t>
            </a:r>
          </a:p>
        </p:txBody>
      </p:sp>
    </p:spTree>
    <p:extLst>
      <p:ext uri="{BB962C8B-B14F-4D97-AF65-F5344CB8AC3E}">
        <p14:creationId xmlns:p14="http://schemas.microsoft.com/office/powerpoint/2010/main" val="35990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5836"/>
            <a:ext cx="9072907" cy="1264024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2-4.2 „Подкрепа за инвестиции в преработката, предлагането на пазара и/или развитието на селскостопански продукти”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234273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b="1" i="1" dirty="0" smtClean="0"/>
          </a:p>
          <a:p>
            <a:pPr marL="0" indent="0">
              <a:buNone/>
            </a:pPr>
            <a:endParaRPr lang="bg-BG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96124"/>
              </p:ext>
            </p:extLst>
          </p:nvPr>
        </p:nvGraphicFramePr>
        <p:xfrm>
          <a:off x="582706" y="1461251"/>
          <a:ext cx="10157012" cy="548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301"/>
                <a:gridCol w="6992436"/>
                <a:gridCol w="2575275"/>
              </a:tblGrid>
              <a:tr h="218870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83185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</a:tr>
              <a:tr h="218870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Стопанството на кандидата е с размер от 6000 до 7 999 евро СПО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71128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за инвестиции за преработка на суровини от чувствителни сектори – над 75% от обема на преработваните суровини са от растителен или животински произход, попадащи в обхвата на чувствителните сектори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създава нови работни места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въвежда иновации в преработвателната промишленост, вкл. чрез предлагане на ново за територията на МИГ  производство и/или създаване на нов за територията на МИГ продукт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7659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Инвестициите по проекта водят до повишаване на енергийната ефективност с минимум 10 % за предприятието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283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за преработка на биологични суровини и производство на биологични продукти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43774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преработка на специфични за територията на МИГ земеделски продукти и/или допринася за утвърждаването на местни търговски марки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Проекти,  въвеждащи нови процеси и технологии, целящи опазването на околната среда или ефективни технологии за намаляване на емисиите, по-специално на прахови частици при обработката на биомаса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9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с инвестиции за постигане стандартите на ЕС, подпомагани по мярката, включително такива за намаляване на емисиите при производство на енергия от биомаса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3283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Подпомагане на проекти в необлагодетелствани райони с природни и други специфични ограничения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54717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земеделски стопани до 40 години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земеделски стопани – жени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/>
                </a:tc>
              </a:tr>
              <a:tr h="182059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ОБЩ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6959" marR="2695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9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Мярка </a:t>
            </a:r>
            <a:r>
              <a:rPr lang="bg-BG" sz="3200" b="1" dirty="0"/>
              <a:t>1-4.1 „Подкрепа за инвестиции в земеделски стопанства”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03294"/>
            <a:ext cx="9667937" cy="4921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-</a:t>
            </a:r>
          </a:p>
          <a:p>
            <a:pPr lvl="0"/>
            <a:r>
              <a:rPr lang="bg-BG" sz="2000" dirty="0"/>
              <a:t>Повишаване конкурентоспособността на земеделските стопанства на територията на </a:t>
            </a:r>
            <a:r>
              <a:rPr lang="bg-BG" sz="2000" dirty="0" smtClean="0"/>
              <a:t>МИГ Елин Пелин - Горна Малина чрез</a:t>
            </a:r>
            <a:r>
              <a:rPr lang="bg-BG" sz="2000" dirty="0"/>
              <a:t>:</a:t>
            </a:r>
          </a:p>
          <a:p>
            <a:pPr lvl="1"/>
            <a:r>
              <a:rPr lang="bg-BG" sz="2000" dirty="0"/>
              <a:t>въвеждане на нови технологии в производството;</a:t>
            </a:r>
          </a:p>
          <a:p>
            <a:pPr lvl="1"/>
            <a:r>
              <a:rPr lang="bg-BG" sz="2000" dirty="0"/>
              <a:t>модернизация на физическия капитал;</a:t>
            </a:r>
          </a:p>
          <a:p>
            <a:pPr lvl="1"/>
            <a:r>
              <a:rPr lang="bg-BG" sz="2000" dirty="0"/>
              <a:t>повишаване на производителността на труда в земеделските стопанства;</a:t>
            </a:r>
          </a:p>
          <a:p>
            <a:pPr lvl="1"/>
            <a:r>
              <a:rPr lang="bg-BG" sz="2000" dirty="0"/>
              <a:t>постигане съответствие с нововъведени стандарти на ЕС в </a:t>
            </a:r>
            <a:r>
              <a:rPr lang="bg-BG" sz="2000" dirty="0" smtClean="0"/>
              <a:t>областта;</a:t>
            </a:r>
            <a:endParaRPr lang="bg-BG" sz="2000" dirty="0"/>
          </a:p>
          <a:p>
            <a:pPr lvl="0"/>
            <a:r>
              <a:rPr lang="bg-BG" sz="2000" dirty="0"/>
              <a:t>Опазване на околната среда, вкл. чрез въвеждане на нови и енергоспестяващи технологии, инвестиции за намаляване на замърсяването от селското стопанство и внедряване на инсталации за </a:t>
            </a:r>
            <a:r>
              <a:rPr lang="bg-BG" sz="2000" dirty="0" smtClean="0"/>
              <a:t>ВЕИ;</a:t>
            </a:r>
            <a:endParaRPr lang="bg-BG" sz="2000" dirty="0"/>
          </a:p>
          <a:p>
            <a:pPr lvl="0"/>
            <a:r>
              <a:rPr lang="bg-BG" sz="2000" dirty="0"/>
              <a:t>Предоставяне на подкрепа за развитие на биологичното </a:t>
            </a:r>
            <a:r>
              <a:rPr lang="bg-BG" sz="2000" dirty="0" smtClean="0"/>
              <a:t>земеделие;</a:t>
            </a:r>
            <a:endParaRPr lang="bg-BG" sz="2000" dirty="0"/>
          </a:p>
          <a:p>
            <a:r>
              <a:rPr lang="bg-BG" sz="2000" dirty="0"/>
              <a:t>Насърчаване на сътрудничеството между земеделските </a:t>
            </a:r>
            <a:r>
              <a:rPr lang="bg-BG" sz="2000" dirty="0" smtClean="0"/>
              <a:t>стопани;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50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834908" cy="4993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Описание на </a:t>
            </a:r>
            <a:r>
              <a:rPr lang="bg-BG" sz="2400" b="1" i="1" dirty="0" smtClean="0"/>
              <a:t>целите –</a:t>
            </a:r>
          </a:p>
          <a:p>
            <a:r>
              <a:rPr lang="bg-BG" sz="2400" dirty="0"/>
              <a:t>Основната цел на мярката е насочена към развитието на конкурентоспособността на територията на МИГ Елин Пелин - Горна Малина чрез:</a:t>
            </a:r>
          </a:p>
          <a:p>
            <a:pPr lvl="0"/>
            <a:r>
              <a:rPr lang="bg-BG" sz="2400" dirty="0"/>
              <a:t>разнообразяване на икономиката и създаване на нови работни места за населението в сектори извън земеделието;</a:t>
            </a:r>
          </a:p>
          <a:p>
            <a:pPr lvl="0"/>
            <a:r>
              <a:rPr lang="bg-BG" sz="2400" dirty="0"/>
              <a:t>оползотворяване на високия туристически потенциал на района и утвърждаване на туристически продукти, базирани на местни ресурси;</a:t>
            </a:r>
          </a:p>
          <a:p>
            <a:r>
              <a:rPr lang="bg-BG" sz="2400" dirty="0"/>
              <a:t>осигуряване на достъп на населението до слабо развити услуги на територията на МИГ, вкл. в отдалечените населени </a:t>
            </a:r>
            <a:r>
              <a:rPr lang="bg-BG" sz="2400" dirty="0" smtClean="0"/>
              <a:t>места;</a:t>
            </a:r>
          </a:p>
          <a:p>
            <a:endParaRPr lang="bg-BG" sz="1600" dirty="0" smtClean="0"/>
          </a:p>
          <a:p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val="30801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1667435"/>
            <a:ext cx="10399059" cy="51905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r>
              <a:rPr lang="bg-BG" sz="2000" b="1" i="1" dirty="0" smtClean="0"/>
              <a:t>–</a:t>
            </a:r>
          </a:p>
          <a:p>
            <a:pPr marL="0" indent="0">
              <a:buNone/>
            </a:pPr>
            <a:r>
              <a:rPr lang="bg-BG" sz="1700" dirty="0"/>
              <a:t>Териториален обхват на приложение на мярката – територията на </a:t>
            </a:r>
            <a:r>
              <a:rPr lang="bg-BG" sz="1600" dirty="0"/>
              <a:t>МИГ Елин Пелин - Горна </a:t>
            </a:r>
            <a:r>
              <a:rPr lang="bg-BG" sz="1600" dirty="0" smtClean="0"/>
              <a:t>Малина</a:t>
            </a:r>
            <a:r>
              <a:rPr lang="bg-BG" sz="1700" dirty="0" smtClean="0"/>
              <a:t>.</a:t>
            </a:r>
            <a:endParaRPr lang="bg-BG" sz="1700" dirty="0"/>
          </a:p>
          <a:p>
            <a:pPr marL="0" indent="0">
              <a:buNone/>
            </a:pPr>
            <a:r>
              <a:rPr lang="bg-BG" sz="1700" dirty="0"/>
              <a:t>Мярката е насочена към развитието на неземеделски дейности в сферата на:</a:t>
            </a:r>
          </a:p>
          <a:p>
            <a:pPr lvl="0"/>
            <a:r>
              <a:rPr lang="bg-BG" sz="1700" dirty="0"/>
              <a:t>туризма;</a:t>
            </a:r>
          </a:p>
          <a:p>
            <a:pPr lvl="0"/>
            <a:r>
              <a:rPr lang="bg-BG" sz="1700" dirty="0"/>
              <a:t>услугите във всички сектори;</a:t>
            </a:r>
          </a:p>
          <a:p>
            <a:pPr lvl="0"/>
            <a:r>
              <a:rPr lang="bg-BG" sz="1700" dirty="0"/>
              <a:t>занаятите;</a:t>
            </a:r>
          </a:p>
          <a:p>
            <a:pPr lvl="0"/>
            <a:r>
              <a:rPr lang="bg-BG" sz="1700" dirty="0"/>
              <a:t>производството или продажбата на продукти извън земеделието;</a:t>
            </a:r>
          </a:p>
          <a:p>
            <a:pPr lvl="0"/>
            <a:r>
              <a:rPr lang="bg-BG" sz="1700" dirty="0"/>
              <a:t>технологиите в областта на „зелената икономика“, включително на енергия от ВЕИ.</a:t>
            </a:r>
          </a:p>
          <a:p>
            <a:pPr marL="0" indent="0">
              <a:buNone/>
            </a:pPr>
            <a:r>
              <a:rPr lang="bg-BG" sz="1700" dirty="0"/>
              <a:t>Следните области  са изключени от обхвата на мярката:</a:t>
            </a:r>
          </a:p>
          <a:p>
            <a:pPr lvl="0"/>
            <a:r>
              <a:rPr lang="bg-BG" sz="1700" dirty="0"/>
              <a:t>хазарт;</a:t>
            </a:r>
          </a:p>
          <a:p>
            <a:pPr lvl="0"/>
            <a:r>
              <a:rPr lang="bg-BG" sz="1700" dirty="0"/>
              <a:t>финансови услуги;</a:t>
            </a:r>
          </a:p>
          <a:p>
            <a:pPr lvl="0"/>
            <a:r>
              <a:rPr lang="bg-BG" sz="1700" dirty="0"/>
              <a:t>голф;</a:t>
            </a:r>
          </a:p>
          <a:p>
            <a:pPr lvl="0"/>
            <a:r>
              <a:rPr lang="bg-BG" sz="1700" dirty="0"/>
              <a:t>сектори и дейности, определени за недопустими в Регламент (ЕС) № 1407/2013 на Комисията от 18 декември 2013 г.;</a:t>
            </a:r>
          </a:p>
          <a:p>
            <a:r>
              <a:rPr lang="bg-BG" sz="1700" dirty="0"/>
              <a:t>производство на енергия от възобновяеми енергийни източници за продажба.</a:t>
            </a:r>
            <a:endParaRPr lang="bg-BG" sz="1700" dirty="0" smtClean="0"/>
          </a:p>
          <a:p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val="17326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604683"/>
            <a:ext cx="10282518" cy="5190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Допустими </a:t>
            </a:r>
            <a:r>
              <a:rPr lang="bg-BG" sz="2800" b="1" i="1" dirty="0" smtClean="0"/>
              <a:t>кандидати -</a:t>
            </a:r>
          </a:p>
          <a:p>
            <a:r>
              <a:rPr lang="bg-BG" sz="2800" b="1" dirty="0"/>
              <a:t>Земеделски стопани</a:t>
            </a:r>
            <a:r>
              <a:rPr lang="bg-BG" sz="2800" dirty="0"/>
              <a:t> или </a:t>
            </a:r>
            <a:r>
              <a:rPr lang="bg-BG" sz="2800" b="1" dirty="0"/>
              <a:t>микропредприятия</a:t>
            </a:r>
            <a:r>
              <a:rPr lang="bg-BG" sz="2800" dirty="0"/>
              <a:t>, регистрирани като еднолични търговци или юридически лица по Търговския закон, Закона за кооперациите или Закона за вероизповеданията, както и </a:t>
            </a:r>
            <a:r>
              <a:rPr lang="bg-BG" sz="2800" b="1" dirty="0"/>
              <a:t>физически лица</a:t>
            </a:r>
            <a:r>
              <a:rPr lang="bg-BG" sz="2800" dirty="0"/>
              <a:t>, регистрирани по Закона за занаятите.</a:t>
            </a:r>
          </a:p>
          <a:p>
            <a:pPr marL="0" indent="0">
              <a:buNone/>
            </a:pPr>
            <a:r>
              <a:rPr lang="bg-BG" sz="2800" dirty="0"/>
              <a:t>При определянето на едно предприятие за микропредприятие се следва дефиницията на Препоръка 2003/361/ЕО на Комисията</a:t>
            </a:r>
            <a:r>
              <a:rPr lang="bg-BG" sz="2800" dirty="0" smtClean="0"/>
              <a:t>.</a:t>
            </a:r>
            <a:r>
              <a:rPr lang="bg-BG" sz="2800" dirty="0"/>
              <a:t> </a:t>
            </a:r>
          </a:p>
          <a:p>
            <a:r>
              <a:rPr lang="bg-BG" sz="2800" dirty="0"/>
              <a:t>Стопанството на кандидати, </a:t>
            </a:r>
            <a:r>
              <a:rPr lang="bg-BG" sz="2800" b="1" dirty="0"/>
              <a:t>земеделски стопани</a:t>
            </a:r>
            <a:r>
              <a:rPr lang="bg-BG" sz="2800" dirty="0"/>
              <a:t>, трябва да има стандартен производствен обем над </a:t>
            </a:r>
            <a:r>
              <a:rPr lang="bg-BG" sz="2800" b="1" dirty="0"/>
              <a:t>2 000 евро.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2673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667435"/>
            <a:ext cx="10058399" cy="51188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дейности –</a:t>
            </a:r>
          </a:p>
          <a:p>
            <a:pPr marL="0" indent="0">
              <a:buNone/>
            </a:pPr>
            <a:r>
              <a:rPr lang="bg-BG" sz="1700" dirty="0"/>
              <a:t>Предоставя се подпомагане за инвестиции в неземеделски дейности, които са насочени към: </a:t>
            </a:r>
          </a:p>
          <a:p>
            <a:pPr lvl="0"/>
            <a:r>
              <a:rPr lang="bg-BG" sz="1700" b="1" dirty="0"/>
              <a:t>Развитие на туризъм</a:t>
            </a:r>
            <a:r>
              <a:rPr lang="bg-BG" sz="1700" dirty="0"/>
              <a:t> (изграждане и обновяване на туристически обекти и развитие на туристически услуги); </a:t>
            </a:r>
          </a:p>
          <a:p>
            <a:pPr lvl="0"/>
            <a:r>
              <a:rPr lang="bg-BG" sz="1700" b="1" dirty="0"/>
              <a:t>Производство или продажба на продукти</a:t>
            </a:r>
            <a:r>
              <a:rPr lang="bg-BG" sz="1700" dirty="0"/>
              <a:t>, които не са включени в Приложение 1 от Договора за функциониране на Европейския съюз (независимо от вложените продукти и материали); </a:t>
            </a:r>
          </a:p>
          <a:p>
            <a:pPr lvl="0"/>
            <a:r>
              <a:rPr lang="bg-BG" sz="1700" b="1" dirty="0"/>
              <a:t>Развитие на услуги във всички сектори</a:t>
            </a:r>
            <a:r>
              <a:rPr lang="bg-BG" sz="1700" dirty="0"/>
              <a:t> (например: туризъм, грижи за деца, възрастни хора, хора с увреждания, здравни услуги, счетоводство и одиторски услуги, ветеринарни дейности и услуги базирани на ИТ и др.); </a:t>
            </a:r>
          </a:p>
          <a:p>
            <a:pPr lvl="0"/>
            <a:r>
              <a:rPr lang="bg-BG" sz="1700" b="1" dirty="0"/>
              <a:t>Производство на енергия от възобновяеми енергийни източници</a:t>
            </a:r>
            <a:r>
              <a:rPr lang="bg-BG" sz="1700" dirty="0"/>
              <a:t> за собствено потребление; </a:t>
            </a:r>
          </a:p>
          <a:p>
            <a:pPr lvl="0"/>
            <a:r>
              <a:rPr lang="bg-BG" sz="1700" b="1" dirty="0"/>
              <a:t>Развитие на занаяти</a:t>
            </a:r>
            <a:r>
              <a:rPr lang="bg-BG" sz="1700" dirty="0"/>
              <a:t> (включително предоставяне на услуги, свързани с участието на посетители в занаятчийски дейности) и други неземеделски дейности. </a:t>
            </a:r>
          </a:p>
          <a:p>
            <a:pPr marL="0" indent="0">
              <a:buNone/>
            </a:pPr>
            <a:r>
              <a:rPr lang="bg-BG" sz="1700" dirty="0"/>
              <a:t>В рамките на мярката не се финансират дейности, които водят до осъществяване на селскостопанска дейност или резултата от дейността е продукт, включен в Приложение I на ДФЕС.</a:t>
            </a:r>
          </a:p>
          <a:p>
            <a:pPr marL="0" indent="0">
              <a:buNone/>
            </a:pPr>
            <a:r>
              <a:rPr lang="bg-BG" sz="1700" dirty="0"/>
              <a:t>Не се предоставя финансова помощ за хазарт, финансови услуги, голф, сектори и дейности, определени за недопустими в Регламент (ЕС) № 1407/2013 на Комисията от 18 декември 2013 година, и производство на енергия от възобновяеми енергийни източници за продажба.</a:t>
            </a:r>
            <a:endParaRPr lang="bg-BG" sz="1700" dirty="0" smtClean="0"/>
          </a:p>
        </p:txBody>
      </p:sp>
    </p:spTree>
    <p:extLst>
      <p:ext uri="{BB962C8B-B14F-4D97-AF65-F5344CB8AC3E}">
        <p14:creationId xmlns:p14="http://schemas.microsoft.com/office/powerpoint/2010/main" val="7106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4" y="1783976"/>
            <a:ext cx="9897034" cy="4966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разходи –</a:t>
            </a:r>
          </a:p>
          <a:p>
            <a:pPr marL="0" indent="0">
              <a:buNone/>
            </a:pPr>
            <a:r>
              <a:rPr lang="bg-BG" sz="2000" dirty="0"/>
              <a:t>Финансова помощ за материални и нематериални инвестиции, за създаване и развитие на неземеделски дейности в селските райони, включващи:</a:t>
            </a:r>
          </a:p>
          <a:p>
            <a:pPr lvl="0"/>
            <a:r>
              <a:rPr lang="bg-BG" sz="2000" dirty="0"/>
              <a:t>Изграждане, придобиване или подобренията на недвижимо имущество;</a:t>
            </a:r>
          </a:p>
          <a:p>
            <a:pPr lvl="0"/>
            <a:r>
              <a:rPr lang="bg-BG" sz="2000" dirty="0"/>
              <a:t>Закупуване, включително чрез лизинг на нови машини и оборудване до пазарната стойност на активите;</a:t>
            </a:r>
          </a:p>
          <a:p>
            <a:pPr lvl="0"/>
            <a:r>
              <a:rPr lang="bg-BG" sz="2000" dirty="0"/>
              <a:t>Общи разходи, свързани с предходните разходи, например хонорари на архитекти, инженери и консултанти, хонорари, свързани с консултации относно екологичната и икономическата устойчивост, включително проучвания за техническа осъществимост;</a:t>
            </a:r>
          </a:p>
          <a:p>
            <a:r>
              <a:rPr lang="bg-BG" sz="2000" dirty="0"/>
              <a:t>Нематериални инвестиции: придобиване и създаване на компютърен софтуер и придобиване на патенти, лицензи, авторски права и марки.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29027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1783976"/>
            <a:ext cx="10076330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Минимален размер</a:t>
            </a:r>
            <a:r>
              <a:rPr lang="bg-BG" sz="2400" dirty="0"/>
              <a:t> на общите допустими разходи за един проект – левовата равностойност на </a:t>
            </a:r>
            <a:r>
              <a:rPr lang="bg-BG" sz="2400" b="1" dirty="0"/>
              <a:t>5 000 евро</a:t>
            </a:r>
            <a:r>
              <a:rPr lang="bg-BG" sz="2400" dirty="0"/>
              <a:t>.  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на: </a:t>
            </a:r>
          </a:p>
          <a:p>
            <a:pPr lvl="1"/>
            <a:r>
              <a:rPr lang="bg-BG" sz="2200" b="1" dirty="0" smtClean="0"/>
              <a:t>100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микропредприятия, физически лица и земеделски стопани с размер на стопанството над 8 000 евро СПО</a:t>
            </a:r>
          </a:p>
          <a:p>
            <a:pPr lvl="1"/>
            <a:r>
              <a:rPr lang="bg-BG" sz="2200" b="1" dirty="0"/>
              <a:t>5</a:t>
            </a:r>
            <a:r>
              <a:rPr lang="bg-BG" sz="2200" b="1" dirty="0" smtClean="0"/>
              <a:t>0</a:t>
            </a:r>
            <a:r>
              <a:rPr lang="bg-BG" sz="2200" b="1" dirty="0"/>
              <a:t> 000 евро</a:t>
            </a:r>
            <a:r>
              <a:rPr lang="bg-BG" sz="2200" dirty="0"/>
              <a:t> – за кандидати земеделски стопани с размер на стопанството от 2 000 до 7 999 евро СПО</a:t>
            </a:r>
            <a:endParaRPr lang="bg-BG" sz="2200" dirty="0" smtClean="0"/>
          </a:p>
        </p:txBody>
      </p:sp>
    </p:spTree>
    <p:extLst>
      <p:ext uri="{BB962C8B-B14F-4D97-AF65-F5344CB8AC3E}">
        <p14:creationId xmlns:p14="http://schemas.microsoft.com/office/powerpoint/2010/main" val="41843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6" y="1783976"/>
            <a:ext cx="9959789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pPr marL="0" indent="0">
              <a:buNone/>
            </a:pPr>
            <a:r>
              <a:rPr lang="bg-BG" sz="2400" dirty="0"/>
              <a:t>Финансовата помощ е в размер на:</a:t>
            </a:r>
          </a:p>
          <a:p>
            <a:pPr lvl="0"/>
            <a:r>
              <a:rPr lang="bg-BG" sz="2400" b="1" dirty="0"/>
              <a:t>75%</a:t>
            </a:r>
            <a:r>
              <a:rPr lang="bg-BG" sz="2400" dirty="0"/>
              <a:t> от общите допустими разходи за кандидати – микропредприятия и физически лица; </a:t>
            </a:r>
          </a:p>
          <a:p>
            <a:pPr lvl="0"/>
            <a:r>
              <a:rPr lang="bg-BG" sz="2400" b="1" dirty="0"/>
              <a:t>75%</a:t>
            </a:r>
            <a:r>
              <a:rPr lang="bg-BG" sz="2400" dirty="0"/>
              <a:t> от общите допустими разходи за кандидати – земеделски стопани, чийто размер на стопанството е над 8 000 евро, измерен в СПО;</a:t>
            </a:r>
          </a:p>
          <a:p>
            <a:r>
              <a:rPr lang="bg-BG" sz="2400" b="1" dirty="0"/>
              <a:t>85% </a:t>
            </a:r>
            <a:r>
              <a:rPr lang="bg-BG" sz="2400" dirty="0"/>
              <a:t>от общите допустими разходи за кандидати – земеделски стопани, чийто размер на стопанството е от 2 000 до 7 999 евро измерен в СПО.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12213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5153"/>
            <a:ext cx="9072907" cy="1084729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3-6.4 „Инвестиции в подкрепа на неземеделски дейности“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234273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 smtClean="0"/>
              <a:t> </a:t>
            </a:r>
          </a:p>
          <a:p>
            <a:pPr marL="0" indent="0">
              <a:buNone/>
            </a:pPr>
            <a:endParaRPr lang="bg-BG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92826"/>
              </p:ext>
            </p:extLst>
          </p:nvPr>
        </p:nvGraphicFramePr>
        <p:xfrm>
          <a:off x="457199" y="1299881"/>
          <a:ext cx="10614212" cy="5711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906"/>
                <a:gridCol w="7692049"/>
                <a:gridCol w="2306257"/>
              </a:tblGrid>
              <a:tr h="266411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</a:tr>
              <a:tr h="16570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иновации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28193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дейности за развитие на социални или здравни услуги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19885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инвестиции в секторите, посочени в т. „Мерки по създаване на нови предприятия и стимулиране на предприемачеството“ от Националната стратегия за насърчаване на малките и средните предприятия (компютри, оптика и електроника; автомобили и други превозни средства; метални изделия; печатарска промишленост; информационни технологии и др.)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7535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създава нови работни места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3996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инвестиции за развитие на „зелена икономика“,  в т. ч. и за технологии водещи до намаляване на емисиите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79923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е насочен към развитие на селски, еко и културен туризъм и др. алтернативни форми на туризъм и/или развитие на занаяти  (пряко или непряко промоцира и или използва местни продукти, занаяти, културни събития), вкл. чрез партньорство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3320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кандидати до 40 г.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67312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 на кандидати жени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169323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9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Проекти на кандидати </a:t>
                      </a:r>
                      <a:r>
                        <a:rPr lang="bg-BG" sz="1100" dirty="0" smtClean="0">
                          <a:effectLst/>
                        </a:rPr>
                        <a:t>роми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3996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10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Проекти, подадени от кандидати, притежаващи опит или образование в сектора, за който кандидатстват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532823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Стопанството на кандидата – земеделски стопанин е с размер от 2000 до 7 999 евро СПО и/или има размер на използваната земеделска площ до 10 ха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666028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Собственикът и представляващият кандидата не са получавали подкрепа от ПРСР 2007 – 2013 и/или 2014 – 2020 г., независимо дали чрез кандидата или чрез друго юридическо лице, в което участват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/>
                </a:tc>
              </a:tr>
              <a:tr h="202705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ОБЩ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0333" marR="303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8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30" y="1927412"/>
            <a:ext cx="9816352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200" b="1" i="1" dirty="0"/>
              <a:t>Описание на </a:t>
            </a:r>
            <a:r>
              <a:rPr lang="bg-BG" sz="2200" b="1" i="1" dirty="0" smtClean="0"/>
              <a:t>целите –</a:t>
            </a:r>
          </a:p>
          <a:p>
            <a:pPr marL="0" indent="0">
              <a:buNone/>
            </a:pPr>
            <a:r>
              <a:rPr lang="bg-BG" sz="2200" dirty="0"/>
              <a:t>Основна цел на мярката е насърчаване на социалното приобщаване, намаляването на бедността и икономическото развитие на територията на </a:t>
            </a:r>
            <a:r>
              <a:rPr lang="bg-BG" sz="2400" dirty="0"/>
              <a:t>МИГ Елин Пелин - Горна Малина </a:t>
            </a:r>
            <a:r>
              <a:rPr lang="bg-BG" sz="2200" dirty="0" smtClean="0"/>
              <a:t>чрез</a:t>
            </a:r>
            <a:r>
              <a:rPr lang="bg-BG" sz="2200" dirty="0"/>
              <a:t>:</a:t>
            </a:r>
          </a:p>
          <a:p>
            <a:pPr lvl="0"/>
            <a:r>
              <a:rPr lang="bg-BG" sz="2200" dirty="0"/>
              <a:t>подобряване на средата и качеството на живот в населените места;</a:t>
            </a:r>
          </a:p>
          <a:p>
            <a:pPr lvl="0"/>
            <a:r>
              <a:rPr lang="bg-BG" sz="2200" dirty="0"/>
              <a:t>осигуряване на базови услуги на населението на общините </a:t>
            </a:r>
            <a:r>
              <a:rPr lang="bg-BG" sz="2200" dirty="0" smtClean="0"/>
              <a:t>Елин Пелин и Горна Малина и </a:t>
            </a:r>
            <a:r>
              <a:rPr lang="bg-BG" sz="2200" dirty="0"/>
              <a:t>достъпа до тях в сферата на образованието, социалните грижи, културата, благоустройството, физическата култура, спорта и отдиха и др</a:t>
            </a:r>
            <a:r>
              <a:rPr lang="bg-BG" sz="2200" dirty="0" smtClean="0"/>
              <a:t>.;</a:t>
            </a:r>
            <a:endParaRPr lang="bg-BG" sz="2200" dirty="0"/>
          </a:p>
          <a:p>
            <a:r>
              <a:rPr lang="bg-BG" sz="2200" dirty="0"/>
              <a:t>повишаване привлекателността на територията на </a:t>
            </a:r>
            <a:r>
              <a:rPr lang="bg-BG" sz="2200" dirty="0" smtClean="0"/>
              <a:t>МИГ-а </a:t>
            </a:r>
            <a:r>
              <a:rPr lang="bg-BG" sz="2200" dirty="0"/>
              <a:t>чрез обновяване на инфраструктурата.</a:t>
            </a:r>
            <a:endParaRPr lang="bg-BG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24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29" y="1927412"/>
            <a:ext cx="9843247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r>
              <a:rPr lang="bg-BG" sz="20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на МИГ Елин Пелин - Горна </a:t>
            </a:r>
            <a:r>
              <a:rPr lang="bg-BG" sz="2000" dirty="0" smtClean="0"/>
              <a:t>Малина.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Обхват на инвестициите по мярката – </a:t>
            </a:r>
            <a:r>
              <a:rPr lang="bg-BG" sz="2000" dirty="0" err="1"/>
              <a:t>мярката</a:t>
            </a:r>
            <a:r>
              <a:rPr lang="bg-BG" sz="2000" dirty="0"/>
              <a:t> </a:t>
            </a:r>
            <a:r>
              <a:rPr lang="bg-BG" sz="2000" dirty="0" smtClean="0"/>
              <a:t>ще </a:t>
            </a:r>
            <a:r>
              <a:rPr lang="bg-BG" sz="2000" dirty="0"/>
              <a:t>финансира създаването, подобряването или разширяването на всички видове малка по мащаби инфраструктура в обхванатите общините.</a:t>
            </a:r>
          </a:p>
          <a:p>
            <a:r>
              <a:rPr lang="bg-BG" sz="2000" b="1" dirty="0"/>
              <a:t>Ограничения в приложението на мярката</a:t>
            </a:r>
            <a:endParaRPr lang="bg-BG" sz="2000" dirty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bg-BG" sz="2000" dirty="0"/>
              <a:t>По мярката не са допустими инвестиции в инфраструктура за </a:t>
            </a:r>
            <a:r>
              <a:rPr lang="bg-BG" sz="2000" dirty="0" smtClean="0"/>
              <a:t>здравеопазване;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9891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Мярка </a:t>
            </a:r>
            <a:r>
              <a:rPr lang="bg-BG" sz="3200" b="1" dirty="0"/>
              <a:t>1-4.1 „Подкрепа за инвестиции в земеделски стопанства”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03294"/>
            <a:ext cx="10555443" cy="4921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dirty="0"/>
              <a:t>Териториален обхват на приложение на мярката – територията на МИГ Елин Пелин - Горна </a:t>
            </a:r>
            <a:r>
              <a:rPr lang="bg-BG" dirty="0" smtClean="0"/>
              <a:t>Малина. </a:t>
            </a:r>
          </a:p>
          <a:p>
            <a:pPr marL="0" indent="0">
              <a:buNone/>
            </a:pPr>
            <a:r>
              <a:rPr lang="bg-BG" dirty="0" smtClean="0"/>
              <a:t>Мярката </a:t>
            </a:r>
            <a:r>
              <a:rPr lang="bg-BG" dirty="0"/>
              <a:t>е насочена към инвестиции в </a:t>
            </a:r>
            <a:r>
              <a:rPr lang="bg-BG" i="1" dirty="0"/>
              <a:t>материални и нематериални </a:t>
            </a:r>
            <a:r>
              <a:rPr lang="bg-BG" i="1" dirty="0" smtClean="0"/>
              <a:t>активи</a:t>
            </a:r>
            <a:r>
              <a:rPr lang="bg-BG" dirty="0" smtClean="0"/>
              <a:t> </a:t>
            </a:r>
            <a:r>
              <a:rPr lang="bg-BG" dirty="0"/>
              <a:t>в земеделски стопанства на територията на МИГ – а</a:t>
            </a:r>
            <a:r>
              <a:rPr lang="bg-BG" dirty="0" smtClean="0"/>
              <a:t>, </a:t>
            </a:r>
            <a:r>
              <a:rPr lang="bg-BG" dirty="0"/>
              <a:t>които водят до постигане на целите й.</a:t>
            </a:r>
          </a:p>
          <a:p>
            <a:r>
              <a:rPr lang="bg-BG" dirty="0"/>
              <a:t>Финансова помощ се предоставя на:</a:t>
            </a:r>
          </a:p>
          <a:p>
            <a:r>
              <a:rPr lang="bg-BG" dirty="0"/>
              <a:t>1. земеделски стопани за инвестиции в техните стопанства, пряко свързани с една или няколко от дейностите по първично селскостопанско производство и съхранение само на собствени земеделски продукти, както и подготовка на продукцията за продажба </a:t>
            </a:r>
            <a:r>
              <a:rPr lang="bg-BG" i="1" dirty="0"/>
              <a:t>(земеделските продукти могат да бъдат само продукти, включени в приложение № 1 към Наредба № 9 от 21 март 2015 г. за прилагане на подмярка 4.1 "Инвестиции в земеделски стопанства" на ПРСР, и памук, с изключение на тютюн, риба и аквакултури);</a:t>
            </a:r>
            <a:endParaRPr lang="bg-BG" dirty="0"/>
          </a:p>
          <a:p>
            <a:r>
              <a:rPr lang="bg-BG" dirty="0"/>
              <a:t>2. признати групи или организации на производители за инвестиции, които са от полза на цялата група или организация на производители и са свързани с основната земеделска дейност по производство и/или съхранение на земеделски продукти, произведени от техните членове, както и с подготовка на продукцията за продажба.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927412"/>
            <a:ext cx="9968753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кандидати –</a:t>
            </a:r>
          </a:p>
          <a:p>
            <a:pPr marL="0" indent="0">
              <a:buNone/>
            </a:pPr>
            <a:r>
              <a:rPr lang="bg-BG" sz="2000" dirty="0"/>
              <a:t>За подпомагане могат да кандидатстват:</a:t>
            </a:r>
          </a:p>
          <a:p>
            <a:pPr lvl="0"/>
            <a:r>
              <a:rPr lang="bg-BG" sz="2000" dirty="0"/>
              <a:t>Общините </a:t>
            </a:r>
            <a:r>
              <a:rPr lang="bg-BG" sz="2000" dirty="0" smtClean="0"/>
              <a:t>Елин </a:t>
            </a:r>
            <a:r>
              <a:rPr lang="bg-BG" sz="2000" dirty="0"/>
              <a:t>Пелин </a:t>
            </a:r>
            <a:r>
              <a:rPr lang="bg-BG" sz="2000" dirty="0" smtClean="0"/>
              <a:t>и </a:t>
            </a:r>
            <a:r>
              <a:rPr lang="bg-BG" sz="2000" dirty="0"/>
              <a:t>Горна Малина – за всички дейности;</a:t>
            </a:r>
          </a:p>
          <a:p>
            <a:pPr lvl="0"/>
            <a:r>
              <a:rPr lang="bg-BG" sz="2000" dirty="0" smtClean="0"/>
              <a:t>Юридически </a:t>
            </a:r>
            <a:r>
              <a:rPr lang="bg-BG" sz="2000" dirty="0"/>
              <a:t>лица с нестопанска цел (ЮЛНЦ), регистрирани по Закона за юридическите лица с нестопанска цел за дейности по т. 4, 6 и 7;</a:t>
            </a:r>
          </a:p>
          <a:p>
            <a:r>
              <a:rPr lang="bg-BG" sz="2000" dirty="0"/>
              <a:t>Читалища, регистрирани по Закона за народните читалища за дейности по т. 7.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407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1927412"/>
            <a:ext cx="10309412" cy="4930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r>
              <a:rPr lang="bg-BG" sz="2000" smtClean="0"/>
              <a:t>3</a:t>
            </a:r>
            <a:r>
              <a:rPr lang="bg-BG" sz="2000" dirty="0"/>
              <a:t>. изграждане и/или обновяване на площи за широко обществено ползване, предназначени за трайно задоволяване на обществените потребности от общинско значение;</a:t>
            </a:r>
          </a:p>
          <a:p>
            <a:r>
              <a:rPr lang="bg-BG" sz="2000" dirty="0"/>
              <a:t>4. изграждане, реконструкция, ремонт, оборудване и/или обзавеждане на социална инфраструктура за предоставяне на услуги, които не са част от процеса на деинституционализация на деца и възрастни, включително транспортни средства;</a:t>
            </a:r>
          </a:p>
          <a:p>
            <a:r>
              <a:rPr lang="bg-BG" sz="2000" dirty="0"/>
              <a:t>5. реконструкция и/или ремонт на общински сгради, в които се предоставят обществени услуги, с цел подобряване на тяхната енергийна ефективност;</a:t>
            </a:r>
          </a:p>
          <a:p>
            <a:r>
              <a:rPr lang="bg-BG" sz="2000" dirty="0"/>
              <a:t>6. изграждане, реконструкция, ремонт, оборудване и/или обзавеждане на спортна инфраструктура;</a:t>
            </a:r>
          </a:p>
          <a:p>
            <a:r>
              <a:rPr lang="bg-BG" sz="2000" dirty="0"/>
              <a:t>7. изграждане, реконструкция, ремонт, реставрация, закупуване на оборудване и/или обзавеждане на обекти, свързани с културния живот, включително мобилни такива, включително и дейности по вертикалната планировка и подобряване на прилежащите пространства;</a:t>
            </a:r>
          </a:p>
          <a:p>
            <a:r>
              <a:rPr lang="bg-BG" sz="2000" dirty="0"/>
              <a:t>8. реконструкция, ремонт, оборудване и/или обзавеждане на общинска образователна инфраструктура с местно значение в селските райони.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614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927412"/>
            <a:ext cx="10228730" cy="4930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r>
              <a:rPr lang="bg-BG" sz="2000" dirty="0"/>
              <a:t>1. Строителство, реконструкция, рехабилитация, изграждане, обновяване, ремонт и/или реставрация на сгради и/или помещения и/или друга недвижима собственост, съгласно допустимите за подпомагане дейности:</a:t>
            </a:r>
          </a:p>
          <a:p>
            <a:pPr lvl="1"/>
            <a:r>
              <a:rPr lang="bg-BG" sz="1900" dirty="0"/>
              <a:t>а) разходи, свързани с прякото изпълнение на строително-монтажните работи;</a:t>
            </a:r>
          </a:p>
          <a:p>
            <a:pPr lvl="1"/>
            <a:r>
              <a:rPr lang="bg-BG" sz="1900" dirty="0"/>
              <a:t>б) непредвидени разходи в размер до 5% от стойността на одобрените разходи по буква „а“.</a:t>
            </a:r>
          </a:p>
          <a:p>
            <a:r>
              <a:rPr lang="bg-BG" sz="2000" dirty="0"/>
              <a:t>2. Закупуване на нови транспортни средства, оборудване и обзавеждане до пазарната им стойност, включително чрез финансов лизинг, съгласно допустимите за подпомагане дейности по т</a:t>
            </a:r>
            <a:r>
              <a:rPr lang="bg-BG" sz="2000" dirty="0" smtClean="0"/>
              <a:t>. </a:t>
            </a:r>
            <a:r>
              <a:rPr lang="bg-BG" sz="2000" dirty="0"/>
              <a:t>4;</a:t>
            </a:r>
          </a:p>
          <a:p>
            <a:r>
              <a:rPr lang="bg-BG" sz="2000" dirty="0"/>
              <a:t>3. Придобиване на компютърен софтуер, патентни и авторски права, лицензи, регистрация на търговски марки, до пазарната им стойност;</a:t>
            </a:r>
          </a:p>
          <a:p>
            <a:r>
              <a:rPr lang="bg-BG" sz="2000" dirty="0"/>
              <a:t>4. Разходи, свързани с проекта, в т.ч. разходи за хонорари за архитекти, инженери и консултанти, консултации за икономическа и екологична устойчивост на проекта, извършени както в процеса на подготовка на проекта преди подаване на заявлението за подпомагане, така и по време на неговото изпълнение.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005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35" y="1927412"/>
            <a:ext cx="9753599" cy="493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Минимален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20 000 </a:t>
            </a:r>
            <a:r>
              <a:rPr lang="bg-BG" sz="2800" b="1" dirty="0" smtClean="0"/>
              <a:t>евро</a:t>
            </a:r>
            <a:r>
              <a:rPr lang="bg-BG" sz="2800" dirty="0" smtClean="0"/>
              <a:t>;</a:t>
            </a:r>
          </a:p>
          <a:p>
            <a:pPr marL="0" indent="0">
              <a:buNone/>
            </a:pPr>
            <a:r>
              <a:rPr lang="bg-BG" sz="2800" dirty="0" smtClean="0"/>
              <a:t>  </a:t>
            </a:r>
            <a:endParaRPr lang="bg-BG" sz="2800" dirty="0"/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1</a:t>
            </a:r>
            <a:r>
              <a:rPr lang="bg-BG" sz="2800" b="1" dirty="0" smtClean="0"/>
              <a:t>00</a:t>
            </a:r>
            <a:r>
              <a:rPr lang="bg-BG" sz="2800" b="1" dirty="0"/>
              <a:t> 000 евро</a:t>
            </a:r>
            <a:r>
              <a:rPr lang="bg-BG" sz="2800" dirty="0"/>
              <a:t>.</a:t>
            </a:r>
            <a:endParaRPr lang="bg-BG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291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927412"/>
            <a:ext cx="9959788" cy="4930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Интензитет на финансовата </a:t>
            </a:r>
            <a:r>
              <a:rPr lang="bg-BG" sz="1900" b="1" i="1" dirty="0" smtClean="0"/>
              <a:t>помощ –</a:t>
            </a:r>
          </a:p>
          <a:p>
            <a:r>
              <a:rPr lang="bg-BG" sz="2000" b="1" dirty="0"/>
              <a:t>1.</a:t>
            </a:r>
            <a:r>
              <a:rPr lang="bg-BG" sz="2000" dirty="0"/>
              <a:t> Финансовата помощ е в размер </a:t>
            </a:r>
            <a:r>
              <a:rPr lang="bg-BG" sz="2000" b="1" dirty="0"/>
              <a:t>100 % </a:t>
            </a:r>
            <a:r>
              <a:rPr lang="bg-BG" sz="2000" dirty="0"/>
              <a:t>от общия размер на допустимите за финансово подпомагане разходи за проекти, които след извършване на инвестицията </a:t>
            </a:r>
            <a:r>
              <a:rPr lang="bg-BG" sz="2000" b="1" dirty="0"/>
              <a:t>не генерират нетни приходи</a:t>
            </a:r>
            <a:r>
              <a:rPr lang="bg-BG" sz="2000" dirty="0"/>
              <a:t>.</a:t>
            </a:r>
          </a:p>
          <a:p>
            <a:r>
              <a:rPr lang="bg-BG" sz="2000" b="1" dirty="0"/>
              <a:t>2.</a:t>
            </a:r>
            <a:r>
              <a:rPr lang="bg-BG" sz="2000" dirty="0"/>
              <a:t> Финансовата помощ е в размер </a:t>
            </a:r>
            <a:r>
              <a:rPr lang="bg-BG" sz="2000" b="1" dirty="0"/>
              <a:t>100</a:t>
            </a:r>
            <a:r>
              <a:rPr lang="bg-BG" sz="2000" dirty="0"/>
              <a:t> </a:t>
            </a:r>
            <a:r>
              <a:rPr lang="bg-BG" sz="2000" b="1" dirty="0"/>
              <a:t>%</a:t>
            </a:r>
            <a:r>
              <a:rPr lang="bg-BG" sz="2000" dirty="0"/>
              <a:t> от общия размер на допустимите за финансово подпомагане разходи за проекти, които след извършване на инвестицията ще генерират нетни приходи, но размерът на допустимите за финансово подпомагане разходи за проекта </a:t>
            </a:r>
            <a:r>
              <a:rPr lang="bg-BG" sz="2000" b="1" dirty="0"/>
              <a:t>не надхвърля левовата равностойност на 50 000 евро. </a:t>
            </a:r>
            <a:endParaRPr lang="bg-BG" sz="2000" dirty="0"/>
          </a:p>
          <a:p>
            <a:r>
              <a:rPr lang="bg-BG" sz="2000" b="1" dirty="0"/>
              <a:t>3.</a:t>
            </a:r>
            <a:r>
              <a:rPr lang="bg-BG" sz="2000" dirty="0"/>
              <a:t> Размерът на финансовата помощ за проекти, които след извършване на инвестицията ще генерират нетни приходи се определя въз основа на анализ „разходи-ползи“.</a:t>
            </a:r>
          </a:p>
          <a:p>
            <a:r>
              <a:rPr lang="bg-BG" sz="2000" b="1" dirty="0"/>
              <a:t>4.</a:t>
            </a:r>
            <a:r>
              <a:rPr lang="bg-BG" sz="2000" dirty="0"/>
              <a:t> Разликата между пълния размер на допустимите за финансово подпомагане разходи и размера на финансовата помощ определен въз основа на анализ „разходи-ползи“ по т. 3 се осигурява от кандидата, като участието на кандидата може да бъде само в парична форма.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4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70329"/>
            <a:ext cx="9072907" cy="1425389"/>
          </a:xfrm>
        </p:spPr>
        <p:txBody>
          <a:bodyPr>
            <a:normAutofit/>
          </a:bodyPr>
          <a:lstStyle/>
          <a:p>
            <a:r>
              <a:rPr lang="bg-BG" sz="2800" b="1" dirty="0"/>
              <a:t>Мярка 6-7.2 „Инвестиции в създаването, подобряването или разширяването на всички видове малка по мащаби инфраструктура“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927412"/>
            <a:ext cx="9234273" cy="4706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400" b="1" i="1" dirty="0" smtClean="0"/>
          </a:p>
          <a:p>
            <a:pPr marL="0" indent="0">
              <a:buNone/>
            </a:pPr>
            <a:endParaRPr lang="bg-BG" sz="2000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62353"/>
              </p:ext>
            </p:extLst>
          </p:nvPr>
        </p:nvGraphicFramePr>
        <p:xfrm>
          <a:off x="762000" y="1595716"/>
          <a:ext cx="10237694" cy="5262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780"/>
                <a:gridCol w="7502416"/>
                <a:gridCol w="2187498"/>
              </a:tblGrid>
              <a:tr h="682674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Критерии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1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Над-общинско въздействие на проекта – подобрените основни услуги и териториалното въздействие на проекта включват цялата територия на МИГ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2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Брой население, което ще се възползва от подобрените основни услуги и обхвата на териториално въздействие.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3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обект, който обслужва повече от едно населено място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4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се реализира в населени места или територии извън общинския център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5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подобряване на инфраструктура за социална или културна дейност 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36483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6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Проектът надгражда друг вече реализиран проект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45511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7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създава нови работни места при изпълнение на допустимите дейности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68267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1000" dirty="0" smtClean="0">
                          <a:effectLst/>
                        </a:rPr>
                        <a:t>8</a:t>
                      </a: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9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предвижда допълнителни съоръжения за хора с увреждания, извън законово изискуемите съгласно вида на строежа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/>
                </a:tc>
              </a:tr>
              <a:tr h="346284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ОБЩ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4732" marR="547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470212"/>
            <a:ext cx="10040470" cy="5387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–</a:t>
            </a:r>
          </a:p>
          <a:p>
            <a:pPr lvl="0"/>
            <a:r>
              <a:rPr lang="bg-BG" sz="2000" dirty="0"/>
              <a:t>Оживление на територията на МИГ Елин Пелин - Горна Малина чрез изпълнението на дейности за популяризиране на местната идентичност, развитие на културно-историческо и природно наследство;</a:t>
            </a:r>
          </a:p>
          <a:p>
            <a:pPr lvl="0"/>
            <a:r>
              <a:rPr lang="bg-BG" sz="2000" dirty="0"/>
              <a:t>Повишаване капацитета за устойчиво развитие на територията на МИГ чрез активно включване на местната общност и особено младите хора в съвместни инициативи за популяризиране на общата идентичност на </a:t>
            </a:r>
            <a:r>
              <a:rPr lang="bg-BG" sz="2000" dirty="0" smtClean="0"/>
              <a:t>общините </a:t>
            </a:r>
            <a:r>
              <a:rPr lang="bg-BG" sz="2000" dirty="0"/>
              <a:t>Елин Пелин - Горна </a:t>
            </a:r>
            <a:r>
              <a:rPr lang="bg-BG" sz="2000" dirty="0" smtClean="0"/>
              <a:t>Малина;</a:t>
            </a:r>
            <a:endParaRPr lang="bg-BG" sz="2000" dirty="0"/>
          </a:p>
          <a:p>
            <a:pPr lvl="0"/>
            <a:r>
              <a:rPr lang="bg-BG" sz="2000" dirty="0"/>
              <a:t>Повишаване на обществената осведоменост и привличане на интереса на посетителите към богатството на културното, историческото и природното наследство на територията на МИГ;</a:t>
            </a:r>
          </a:p>
          <a:p>
            <a:r>
              <a:rPr lang="bg-BG" sz="2000" dirty="0"/>
              <a:t>Превръщане територията на МИГ в привлекателно място за живот и почивка чрез инициативи и иновативни проекти за опазване на околната среда.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832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470212"/>
            <a:ext cx="9234273" cy="53160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000" b="1" i="1" dirty="0"/>
              <a:t>Обхват на мярката </a:t>
            </a:r>
            <a:endParaRPr lang="bg-BG" sz="2000" b="1" i="1" dirty="0" smtClean="0"/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на МИГ Елин Пелин - Горна </a:t>
            </a:r>
            <a:r>
              <a:rPr lang="bg-BG" sz="2000" dirty="0" smtClean="0"/>
              <a:t>Малина.</a:t>
            </a:r>
            <a:endParaRPr lang="bg-BG" sz="2000" dirty="0"/>
          </a:p>
          <a:p>
            <a:r>
              <a:rPr lang="bg-BG" sz="2000" dirty="0"/>
              <a:t>Мярката е насочена към изпълнение на меки дейности чрез организиране на събития и/или доставка на оборудване и обзавеждане за съхранение и популяризиране на местните обичаи, идентичност, бит и култура, кулинария, история, традиции, вкл. в музиката, скулптурата, изобразителното изкуство и др., традиционни занаяти, ритуали, местни личности от национално значение, природни елементи и защитени биологични видове и други елементи на </a:t>
            </a:r>
            <a:r>
              <a:rPr lang="bg-BG" sz="2000" b="1" dirty="0"/>
              <a:t>нематериалното културно-историческо и природно наследство на територията на </a:t>
            </a:r>
            <a:r>
              <a:rPr lang="bg-BG" sz="2000" b="1" dirty="0" smtClean="0"/>
              <a:t>МИГ-а</a:t>
            </a:r>
            <a:r>
              <a:rPr lang="bg-BG" sz="2000" dirty="0" smtClean="0"/>
              <a:t>, </a:t>
            </a:r>
            <a:r>
              <a:rPr lang="bg-BG" sz="2000" dirty="0"/>
              <a:t>както и инициативни за </a:t>
            </a:r>
            <a:r>
              <a:rPr lang="bg-BG" sz="2000" b="1" dirty="0"/>
              <a:t>опазване на околната среда</a:t>
            </a:r>
            <a:r>
              <a:rPr lang="bg-BG" sz="2000" dirty="0"/>
              <a:t>. Насърчава се обединяването на населението на </a:t>
            </a:r>
            <a:r>
              <a:rPr lang="bg-BG" sz="2000" dirty="0" smtClean="0"/>
              <a:t>общините Елин </a:t>
            </a:r>
            <a:r>
              <a:rPr lang="bg-BG" sz="2000" dirty="0"/>
              <a:t>Пелин - Горна Малина </a:t>
            </a:r>
            <a:r>
              <a:rPr lang="bg-BG" sz="2000" dirty="0" smtClean="0"/>
              <a:t>в </a:t>
            </a:r>
            <a:r>
              <a:rPr lang="bg-BG" sz="2000" dirty="0"/>
              <a:t>общи прояви, които включват жители от различни социални и възрастови групи, етноси, пол и др.</a:t>
            </a:r>
          </a:p>
          <a:p>
            <a:pPr marL="0" indent="0">
              <a:buNone/>
            </a:pPr>
            <a:r>
              <a:rPr lang="bg-BG" sz="2000" dirty="0"/>
              <a:t>Всеки проект задължително следва да включва механизми за устойчивост на резултатите след приключване на дейностите и/или тяхното мултиплициране.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91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317812"/>
            <a:ext cx="9664579" cy="5468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i="1" dirty="0"/>
              <a:t>Допустими </a:t>
            </a:r>
            <a:r>
              <a:rPr lang="bg-BG" sz="2400" b="1" i="1" dirty="0" smtClean="0"/>
              <a:t>кандидати –</a:t>
            </a:r>
          </a:p>
          <a:p>
            <a:pPr marL="0" indent="0">
              <a:buNone/>
            </a:pPr>
            <a:r>
              <a:rPr lang="bg-BG" sz="2400" dirty="0"/>
              <a:t>За подпомагане могат да кандидатстват:</a:t>
            </a:r>
          </a:p>
          <a:p>
            <a:pPr lvl="0"/>
            <a:r>
              <a:rPr lang="bg-BG" sz="2400" b="1" dirty="0"/>
              <a:t>Юридически лица с нестопанска цел</a:t>
            </a:r>
            <a:r>
              <a:rPr lang="bg-BG" sz="2400" dirty="0"/>
              <a:t> (ЮЛНЦ) в обществена полза, регистрирани по Закона за юридическите лица с нестопанска цел;</a:t>
            </a:r>
          </a:p>
          <a:p>
            <a:pPr lvl="0"/>
            <a:r>
              <a:rPr lang="bg-BG" sz="2400" b="1" dirty="0"/>
              <a:t>Читалища</a:t>
            </a:r>
            <a:r>
              <a:rPr lang="bg-BG" sz="2400" dirty="0"/>
              <a:t>, регистрирани по Закона за народните читалища;</a:t>
            </a:r>
          </a:p>
          <a:p>
            <a:pPr lvl="0"/>
            <a:r>
              <a:rPr lang="bg-BG" sz="2400" b="1" dirty="0"/>
              <a:t>Настоятелства</a:t>
            </a:r>
            <a:r>
              <a:rPr lang="bg-BG" sz="2400" dirty="0"/>
              <a:t>, регистрирани по Закона за народната просвета;</a:t>
            </a:r>
          </a:p>
          <a:p>
            <a:pPr lvl="0"/>
            <a:r>
              <a:rPr lang="bg-BG" sz="2400" b="1" dirty="0"/>
              <a:t>Културни организации</a:t>
            </a:r>
            <a:r>
              <a:rPr lang="bg-BG" sz="2400" dirty="0"/>
              <a:t>, регистрирани по Закон за закрила и развитие на културата.</a:t>
            </a:r>
          </a:p>
          <a:p>
            <a:pPr marL="0" indent="0">
              <a:buNone/>
            </a:pPr>
            <a:r>
              <a:rPr lang="bg-BG" sz="2400" dirty="0"/>
              <a:t>Партньорството е допустимо по настоящата мярка, като партньорите следва да отговарят на същите изисквания, като посочените кандидати за получаване на финансова помощ.</a:t>
            </a:r>
            <a:endParaRPr lang="bg-BG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051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470212"/>
            <a:ext cx="10246659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Допустими </a:t>
            </a:r>
            <a:r>
              <a:rPr lang="bg-BG" sz="2600" b="1" i="1" dirty="0" smtClean="0"/>
              <a:t>дейности –</a:t>
            </a:r>
          </a:p>
          <a:p>
            <a:pPr lvl="0"/>
            <a:r>
              <a:rPr lang="bg-BG" sz="2300" b="1" dirty="0"/>
              <a:t>Организиране и провеждане на събития:</a:t>
            </a:r>
            <a:endParaRPr lang="bg-BG" sz="2300" dirty="0"/>
          </a:p>
          <a:p>
            <a:pPr lvl="0"/>
            <a:r>
              <a:rPr lang="bg-BG" sz="2300" dirty="0"/>
              <a:t>Тематични фестивали, свързани с местния фолклор и популяризиране на традиционни местни ресурси и продукти; честване на местни празници, възстановка на  обичаи, организиране на събори, панаири, тематични изложби, състезания, конкурси, концерти, литературни четения и др. събития за съхранение и популяризиране на местното наследство;</a:t>
            </a:r>
          </a:p>
          <a:p>
            <a:pPr lvl="0"/>
            <a:r>
              <a:rPr lang="bg-BG" sz="2300" dirty="0"/>
              <a:t>Семинари, клубове, кръжоци, творчески ателиета, школи, информационни дни, отворени врати, кръгли маси, обсъждания и други за идентифициране на местни отличителни характеристики, повишаване на осведомеността на населението и привличане на интереса към съхранение и промотиране на местното културно-историческо и природно наследство, опазване на околната среда, опазване на природни елементи и защитени биологични видове, растения, дървесни видове и животни, типични за територията на </a:t>
            </a:r>
            <a:r>
              <a:rPr lang="bg-BG" sz="2300" dirty="0" smtClean="0"/>
              <a:t>МИГ-а, </a:t>
            </a:r>
            <a:r>
              <a:rPr lang="bg-BG" sz="2300" dirty="0"/>
              <a:t>трансфер на знания и добри практики;</a:t>
            </a:r>
          </a:p>
          <a:p>
            <a:pPr lvl="0"/>
            <a:r>
              <a:rPr lang="bg-BG" sz="2300" dirty="0"/>
              <a:t>Повишаване на осведомеността и популяризиране делата на местни личности от национално значение и важни исторически моменти от развитието </a:t>
            </a:r>
            <a:r>
              <a:rPr lang="bg-BG" sz="2300" dirty="0" smtClean="0"/>
              <a:t>на обхванатите </a:t>
            </a:r>
            <a:r>
              <a:rPr lang="bg-BG" sz="2300" dirty="0"/>
              <a:t>общини;</a:t>
            </a:r>
          </a:p>
          <a:p>
            <a:pPr lvl="0"/>
            <a:r>
              <a:rPr lang="bg-BG" sz="2300" dirty="0"/>
              <a:t>Организиране на събития за привличане интереса на децата и младежите към историята, културата и природата на територията на </a:t>
            </a:r>
            <a:r>
              <a:rPr lang="bg-BG" sz="2300" dirty="0" smtClean="0"/>
              <a:t>МИГ-а </a:t>
            </a:r>
            <a:r>
              <a:rPr lang="bg-BG" sz="2300" dirty="0"/>
              <a:t>и активното им включване;</a:t>
            </a:r>
          </a:p>
          <a:p>
            <a:pPr lvl="0"/>
            <a:r>
              <a:rPr lang="bg-BG" sz="2300" dirty="0"/>
              <a:t>Общи инициативни и кампании и иновативни проекти за опазване на околната среда и подобряване екологичното състояние на територията на </a:t>
            </a:r>
            <a:r>
              <a:rPr lang="bg-BG" sz="2300" dirty="0" smtClean="0"/>
              <a:t>МИГ–а като </a:t>
            </a:r>
            <a:r>
              <a:rPr lang="bg-BG" sz="2300" dirty="0"/>
              <a:t>събиране и оползотворяване на отпадъци, поставяне на кошчета, указателни табели за опазване на околната среда, събиране на дъждовна вода, почистване на почви, паркове и други обществени места, организиране на събития за повишаване осведомеността за опазване на околната среда, организиране и провеждане на открити уроци и събития за деца и ученици, еко-излети и др.</a:t>
            </a:r>
          </a:p>
          <a:p>
            <a:pPr marL="0" indent="0">
              <a:buNone/>
            </a:pP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948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8596668" cy="1249081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Мярка 1-4.1 „Подкрепа за инвестиции в земеделски стопанства”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6754"/>
            <a:ext cx="10582337" cy="51367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sz="1400" b="1" i="1" dirty="0"/>
              <a:t>Допустими </a:t>
            </a:r>
            <a:r>
              <a:rPr lang="bg-BG" sz="1400" b="1" i="1" dirty="0" smtClean="0"/>
              <a:t>кандидати -</a:t>
            </a:r>
          </a:p>
          <a:p>
            <a:r>
              <a:rPr lang="bg-BG" sz="1400" dirty="0"/>
              <a:t>За подпомагане могат да кандидатстват лица, които към датата на подаване на заявлението за подпомагане са:</a:t>
            </a:r>
          </a:p>
          <a:p>
            <a:pPr lvl="1"/>
            <a:r>
              <a:rPr lang="bg-BG" sz="1400" b="1" u="sng" dirty="0"/>
              <a:t>Земеделски стопани</a:t>
            </a:r>
            <a:r>
              <a:rPr lang="bg-BG" sz="1400" dirty="0"/>
              <a:t>, които:</a:t>
            </a:r>
          </a:p>
          <a:p>
            <a:pPr lvl="0"/>
            <a:r>
              <a:rPr lang="bg-BG" sz="1400" dirty="0"/>
              <a:t>са </a:t>
            </a:r>
            <a:r>
              <a:rPr lang="bg-BG" sz="1400" b="1" dirty="0"/>
              <a:t>регистрирани като земеделски стопани </a:t>
            </a:r>
            <a:r>
              <a:rPr lang="bg-BG" sz="1400" dirty="0"/>
              <a:t>съгласно чл. 7, ал. 1 от Закона за подпомагане на земеделските производители;</a:t>
            </a:r>
          </a:p>
          <a:p>
            <a:pPr lvl="0"/>
            <a:r>
              <a:rPr lang="bg-BG" sz="1400" dirty="0"/>
              <a:t>имат </a:t>
            </a:r>
            <a:r>
              <a:rPr lang="bg-BG" sz="1400" b="1" dirty="0"/>
              <a:t>минимален стандартен производствен обем</a:t>
            </a:r>
            <a:r>
              <a:rPr lang="bg-BG" sz="1400" dirty="0"/>
              <a:t> на земеделското стопанство не по-малко от левовата равностойност на </a:t>
            </a:r>
            <a:r>
              <a:rPr lang="en-US" sz="1400" b="1" dirty="0"/>
              <a:t>2</a:t>
            </a:r>
            <a:r>
              <a:rPr lang="bg-BG" sz="1400" b="1" dirty="0" smtClean="0"/>
              <a:t> </a:t>
            </a:r>
            <a:r>
              <a:rPr lang="bg-BG" sz="1400" b="1" dirty="0"/>
              <a:t>000 евро;</a:t>
            </a:r>
            <a:endParaRPr lang="bg-BG" sz="1400" dirty="0"/>
          </a:p>
          <a:p>
            <a:pPr lvl="0"/>
            <a:r>
              <a:rPr lang="bg-BG" sz="1400" b="1" dirty="0"/>
              <a:t>ако са юридически лица</a:t>
            </a:r>
            <a:r>
              <a:rPr lang="bg-BG" sz="1400" dirty="0"/>
              <a:t>, трябва да са:</a:t>
            </a:r>
          </a:p>
          <a:p>
            <a:r>
              <a:rPr lang="bg-BG" sz="1400" dirty="0"/>
              <a:t>а) получили за предходната или текущата финансова година приход от земеделски дейности или участие и подпомагане по схемата за единно плащане на площ, включително приход от получена публична финансова помощ, директно свързана с извършването на тези дейности, или приход от преработка на земеделска продукция или услуги, директно свързани със земеделски дейности, или получена публична финансова помощ. Не се прилага за кандидати, създадени до 1 година преди датата на кандидатстване за проект в селски район, с инвестиции изцяло в сектори "Животновъдство", "Плодове и зеленчуци" или "Етеричномаслени и медицински култури", включително с инвестиции, в обхвата на два или повече от тези сектори;</a:t>
            </a:r>
          </a:p>
          <a:p>
            <a:r>
              <a:rPr lang="bg-BG" sz="1400" dirty="0"/>
              <a:t>б) регистрирани по Търговския закон, Закона за кооперациите, Закона за вероизповеданията или създадени по Закона за Селскостопанската академия.</a:t>
            </a:r>
          </a:p>
          <a:p>
            <a:pPr lvl="1"/>
            <a:r>
              <a:rPr lang="bg-BG" sz="1400" b="1" u="sng" dirty="0"/>
              <a:t>Признати групи производители и признати организации на производители</a:t>
            </a:r>
            <a:r>
              <a:rPr lang="bg-BG" sz="1400" b="1" dirty="0"/>
              <a:t> </a:t>
            </a:r>
            <a:r>
              <a:rPr lang="bg-BG" sz="1400" dirty="0"/>
              <a:t>на земеделски продукти или такива, одобрени за финансова помощ по мярка 9 "Учредяване на групи и организации на производители" от ПРСР 2014 - 2020 г.</a:t>
            </a:r>
          </a:p>
          <a:p>
            <a:r>
              <a:rPr lang="bg-BG" sz="1400" dirty="0"/>
              <a:t>За подпомагане само за проекти за колективни инвестиции могат да кандидатстват и юридически лица, регистрирани по Търговския закон и/или Закона за кооперациите, които включват най-малко 6 лица и са извън посочените в т 1 и т. 2.</a:t>
            </a:r>
            <a:endParaRPr lang="ru-RU" sz="14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10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470212"/>
            <a:ext cx="10587317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b="1" dirty="0"/>
              <a:t>Провеждане на проучвания и изследвания</a:t>
            </a:r>
            <a:endParaRPr lang="bg-BG" dirty="0"/>
          </a:p>
          <a:p>
            <a:pPr lvl="0"/>
            <a:r>
              <a:rPr lang="bg-BG" dirty="0"/>
              <a:t>Провеждане на проучвания, необходими за организиране на събитията и/или изготвяне на материалите – анкетни проучвания, документални проучвания, интервюта, проучвания на място и др., свързани с местните обичаи, идентичност, културно-историческо и природно наследство;</a:t>
            </a:r>
          </a:p>
          <a:p>
            <a:pPr lvl="0"/>
            <a:r>
              <a:rPr lang="bg-BG" dirty="0"/>
              <a:t>Провеждане на проучвания за приложимостта на възобновяеми енергийни източници и др. инструменти за опазване на околната среда.</a:t>
            </a:r>
          </a:p>
          <a:p>
            <a:pPr lvl="0"/>
            <a:r>
              <a:rPr lang="bg-BG" b="1" dirty="0"/>
              <a:t>Разработване и разпространяване на документи и материали за културно-историческото и природно наследство и опазване на околната среда</a:t>
            </a:r>
            <a:endParaRPr lang="bg-BG" dirty="0"/>
          </a:p>
          <a:p>
            <a:pPr lvl="0"/>
            <a:r>
              <a:rPr lang="bg-BG" dirty="0"/>
              <a:t>Макети, възстановяване на елементи от традиционни костюми или предмети от традиционния бит;</a:t>
            </a:r>
          </a:p>
          <a:p>
            <a:pPr lvl="0"/>
            <a:r>
              <a:rPr lang="bg-BG" dirty="0"/>
              <a:t>Сборници, албуми, каталози и др. с елементи от местния бит, култура, обичаи и др.</a:t>
            </a:r>
          </a:p>
          <a:p>
            <a:pPr lvl="0"/>
            <a:r>
              <a:rPr lang="bg-BG" dirty="0"/>
              <a:t>Брошури, книжки, плакати, наръчници, тематични стикери и др., свързани с тематиката на проекта.</a:t>
            </a:r>
          </a:p>
          <a:p>
            <a:pPr lvl="0"/>
            <a:r>
              <a:rPr lang="bg-BG" dirty="0"/>
              <a:t>Информационни табели за природни елементи и защитени биологични видове, растения, дървесни видове и животни, типични за територията на МИГ (със снимка и информация за съответния вид) и поставяне на видно място в паркове и обществени места</a:t>
            </a:r>
          </a:p>
          <a:p>
            <a:pPr lvl="0"/>
            <a:r>
              <a:rPr lang="bg-BG" dirty="0"/>
              <a:t>Указателни табели за опазване на околната среда;</a:t>
            </a:r>
          </a:p>
          <a:p>
            <a:pPr lvl="0"/>
            <a:r>
              <a:rPr lang="bg-BG" dirty="0"/>
              <a:t>Други материали, необходими за изпълнение на дейностите по проекта.</a:t>
            </a:r>
          </a:p>
          <a:p>
            <a:pPr lvl="0"/>
            <a:r>
              <a:rPr lang="bg-BG" dirty="0"/>
              <a:t>Дигитализация на културното и природно наследство.</a:t>
            </a:r>
          </a:p>
          <a:p>
            <a:pPr lvl="0"/>
            <a:r>
              <a:rPr lang="bg-BG" b="1" dirty="0"/>
              <a:t>Заснемане и разпространение на филми</a:t>
            </a:r>
            <a:endParaRPr lang="bg-BG" dirty="0"/>
          </a:p>
          <a:p>
            <a:pPr lvl="0"/>
            <a:r>
              <a:rPr lang="bg-BG" dirty="0"/>
              <a:t>Заснемане на филми, видео клипове или други мултимедийни възстановки на местни обичаи и традиции</a:t>
            </a:r>
          </a:p>
          <a:p>
            <a:r>
              <a:rPr lang="bg-BG" dirty="0"/>
              <a:t>Заснемане на филми и видео клипове и разработване на радио излъчвания за насърчаване опазването на околната среда.</a:t>
            </a:r>
            <a:endParaRPr lang="bg-BG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147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4" y="1470212"/>
            <a:ext cx="10829364" cy="53877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600" b="1" i="1" dirty="0"/>
              <a:t>Допустими </a:t>
            </a:r>
            <a:r>
              <a:rPr lang="bg-BG" sz="2600" b="1" i="1" dirty="0" smtClean="0"/>
              <a:t>разходи –</a:t>
            </a:r>
          </a:p>
          <a:p>
            <a:pPr lvl="0"/>
            <a:r>
              <a:rPr lang="bg-BG" sz="2000" b="1" dirty="0"/>
              <a:t>Разходи за външни услуги</a:t>
            </a:r>
            <a:r>
              <a:rPr lang="bg-BG" sz="2000" dirty="0"/>
              <a:t>:</a:t>
            </a:r>
          </a:p>
          <a:p>
            <a:pPr lvl="0"/>
            <a:r>
              <a:rPr lang="bg-BG" sz="2000" dirty="0"/>
              <a:t>Разходи за провеждане на проучвания и изследвания;</a:t>
            </a:r>
          </a:p>
          <a:p>
            <a:pPr lvl="0"/>
            <a:r>
              <a:rPr lang="bg-BG" sz="2000" dirty="0"/>
              <a:t>Разходи за разработване и отпечатване и промоциране на материали – сборници, албуми, каталози, брошури, плакати, табели, уеб-страници и др.;</a:t>
            </a:r>
          </a:p>
          <a:p>
            <a:pPr lvl="0"/>
            <a:r>
              <a:rPr lang="bg-BG" sz="2000" dirty="0"/>
              <a:t>Разходи за семинари, срещи и други събития – наем на помещения, оборудване (носии, озвучителна техника, компютърна техника, техника за заснемане на филми и видео и др.), транспорт за участниците, кетъринг, материали и консумативи за събитията, лектори/водещи и др.;</a:t>
            </a:r>
          </a:p>
          <a:p>
            <a:pPr lvl="0"/>
            <a:r>
              <a:rPr lang="bg-BG" sz="2000" dirty="0"/>
              <a:t>Разходи за устен и писмен превод, в случай че е необходимо за изпълнение на дейностите;</a:t>
            </a:r>
          </a:p>
          <a:p>
            <a:pPr lvl="0"/>
            <a:r>
              <a:rPr lang="bg-BG" sz="2000" dirty="0"/>
              <a:t>Други разходи за външни услуги, необходими за изпълнението на дейностите – банкови такси, пощенски разходи и др.;</a:t>
            </a:r>
          </a:p>
          <a:p>
            <a:pPr lvl="0"/>
            <a:r>
              <a:rPr lang="bg-BG" sz="2000" b="1" dirty="0"/>
              <a:t>Разходи</a:t>
            </a:r>
            <a:r>
              <a:rPr lang="bg-BG" sz="2000" dirty="0"/>
              <a:t> </a:t>
            </a:r>
            <a:r>
              <a:rPr lang="bg-BG" sz="2000" b="1" dirty="0"/>
              <a:t>за закупуване на оборудване</a:t>
            </a:r>
            <a:r>
              <a:rPr lang="bg-BG" sz="2000" dirty="0"/>
              <a:t>, необходимо за изпълнение на дейностите (носии, озвучителна техника, компютърна техника, техника за заснемане на филми и видео и др.) </a:t>
            </a:r>
          </a:p>
          <a:p>
            <a:pPr lvl="0"/>
            <a:r>
              <a:rPr lang="bg-BG" sz="2000" b="1" dirty="0"/>
              <a:t>Разходи за визуализация и публичност</a:t>
            </a:r>
            <a:endParaRPr lang="bg-BG" sz="2000" dirty="0"/>
          </a:p>
          <a:p>
            <a:pPr lvl="0"/>
            <a:r>
              <a:rPr lang="bg-BG" sz="2000" b="1" dirty="0"/>
              <a:t>Разходи за подготовка и управление на проекта</a:t>
            </a:r>
            <a:endParaRPr lang="bg-BG" sz="2000" dirty="0"/>
          </a:p>
          <a:p>
            <a:pPr lvl="0"/>
            <a:r>
              <a:rPr lang="bg-BG" sz="2000" dirty="0"/>
              <a:t>разходи за външни услуги за лица, ангажирани в подготовката и/или управлението на проекта</a:t>
            </a:r>
          </a:p>
          <a:p>
            <a:pPr lvl="0"/>
            <a:r>
              <a:rPr lang="bg-BG" sz="2000" dirty="0"/>
              <a:t>Разходи за командировки по дейности, свързани с изпълнението на проекта: пътни, дневни разходи и нощувки, съгласно действащото законодателство в областта. </a:t>
            </a:r>
          </a:p>
          <a:p>
            <a:pPr lvl="0"/>
            <a:r>
              <a:rPr lang="bg-BG" sz="2000" dirty="0"/>
              <a:t>Режийни разходи.</a:t>
            </a:r>
          </a:p>
          <a:p>
            <a:r>
              <a:rPr lang="bg-BG" sz="2000" b="1" dirty="0"/>
              <a:t>Други разходи</a:t>
            </a:r>
            <a:r>
              <a:rPr lang="bg-BG" sz="2000" dirty="0"/>
              <a:t>, детайлизирани в поканата за прием на заявления</a:t>
            </a:r>
            <a:endParaRPr lang="bg-BG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934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1930"/>
            <a:ext cx="9726705" cy="5316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i="1" dirty="0"/>
              <a:t>Финансови </a:t>
            </a:r>
            <a:r>
              <a:rPr lang="bg-BG" sz="3200" b="1" i="1" dirty="0" smtClean="0"/>
              <a:t>параметри –</a:t>
            </a:r>
          </a:p>
          <a:p>
            <a:r>
              <a:rPr lang="bg-BG" sz="3200" b="1" dirty="0"/>
              <a:t>Минимален размер</a:t>
            </a:r>
            <a:r>
              <a:rPr lang="bg-BG" sz="3200" dirty="0"/>
              <a:t> на общите допустими разходи за един проект – левовата равностойност на </a:t>
            </a:r>
            <a:r>
              <a:rPr lang="bg-BG" sz="3200" b="1" dirty="0"/>
              <a:t>5 000 евро</a:t>
            </a:r>
            <a:r>
              <a:rPr lang="bg-BG" sz="3200" dirty="0"/>
              <a:t>.  </a:t>
            </a:r>
          </a:p>
          <a:p>
            <a:r>
              <a:rPr lang="bg-BG" sz="3200" b="1" dirty="0"/>
              <a:t>Максимален размер</a:t>
            </a:r>
            <a:r>
              <a:rPr lang="bg-BG" sz="3200" dirty="0"/>
              <a:t> на общите допустими разходи за един проект – левовата равностойност на </a:t>
            </a:r>
            <a:r>
              <a:rPr lang="bg-BG" sz="3200" b="1" dirty="0"/>
              <a:t>2</a:t>
            </a:r>
            <a:r>
              <a:rPr lang="bg-BG" sz="3200" b="1" dirty="0" smtClean="0"/>
              <a:t>5</a:t>
            </a:r>
            <a:r>
              <a:rPr lang="bg-BG" sz="3200" b="1" dirty="0"/>
              <a:t> 000 евро</a:t>
            </a:r>
            <a:r>
              <a:rPr lang="bg-BG" sz="3200" dirty="0"/>
              <a:t>.</a:t>
            </a:r>
            <a:endParaRPr lang="bg-BG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889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4094"/>
            <a:ext cx="9072907" cy="1299882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212" y="1470212"/>
            <a:ext cx="10013576" cy="5316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Интензитет на финансовата </a:t>
            </a:r>
            <a:r>
              <a:rPr lang="bg-BG" sz="2800" b="1" i="1" dirty="0" smtClean="0"/>
              <a:t>помощ –</a:t>
            </a:r>
          </a:p>
          <a:p>
            <a:r>
              <a:rPr lang="bg-BG" sz="2800" b="1" dirty="0"/>
              <a:t>1.</a:t>
            </a:r>
            <a:r>
              <a:rPr lang="bg-BG" sz="2800" dirty="0"/>
              <a:t> Финансовата помощ е в размер  </a:t>
            </a:r>
            <a:r>
              <a:rPr lang="bg-BG" sz="2800" b="1" dirty="0"/>
              <a:t>до</a:t>
            </a:r>
            <a:r>
              <a:rPr lang="bg-BG" sz="2800" dirty="0"/>
              <a:t> </a:t>
            </a:r>
            <a:r>
              <a:rPr lang="bg-BG" sz="2800" b="1" dirty="0"/>
              <a:t>100 % </a:t>
            </a:r>
            <a:r>
              <a:rPr lang="bg-BG" sz="2800" dirty="0"/>
              <a:t>от общия размер на допустимите за финансово подпомагане разходи за проекти в обществен интерес, които след извършване на инвестицията </a:t>
            </a:r>
            <a:r>
              <a:rPr lang="bg-BG" sz="2800" b="1" dirty="0"/>
              <a:t>не генерират нетни приходи</a:t>
            </a:r>
            <a:r>
              <a:rPr lang="bg-BG" sz="2800" dirty="0"/>
              <a:t>, в зависимост от приложимото законодателство и изискванията на УО на ПРСР.</a:t>
            </a:r>
          </a:p>
          <a:p>
            <a:r>
              <a:rPr lang="bg-BG" sz="2800" b="1" dirty="0"/>
              <a:t>2.</a:t>
            </a:r>
            <a:r>
              <a:rPr lang="bg-BG" sz="2800" dirty="0"/>
              <a:t> Размерът на финансовата помощ за проекти, които след извършване на инвестицията ще генерират нетни приходи, се определя въз основа на анализ „разходи-ползи“.</a:t>
            </a:r>
            <a:endParaRPr lang="bg-BG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985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7576"/>
            <a:ext cx="9072907" cy="1264024"/>
          </a:xfrm>
        </p:spPr>
        <p:txBody>
          <a:bodyPr>
            <a:normAutofit fontScale="90000"/>
          </a:bodyPr>
          <a:lstStyle/>
          <a:p>
            <a:r>
              <a:rPr lang="bg-BG" sz="2400" b="1" dirty="0"/>
              <a:t>Мярка </a:t>
            </a:r>
            <a:r>
              <a:rPr lang="bg-BG" sz="2400" dirty="0"/>
              <a:t> </a:t>
            </a:r>
            <a:r>
              <a:rPr lang="bg-BG" sz="2400" b="1" dirty="0"/>
              <a:t>7 „Съхранение и популяризиране на местната идентичност, културно-историческо и природно наследство“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x-none" sz="2400" dirty="0"/>
              <a:t> 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470212"/>
            <a:ext cx="9234273" cy="53160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200" b="1" i="1" dirty="0" smtClean="0"/>
          </a:p>
          <a:p>
            <a:pPr marL="0" indent="0">
              <a:buNone/>
            </a:pPr>
            <a:endParaRPr lang="bg-BG" sz="2000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01526"/>
              </p:ext>
            </p:extLst>
          </p:nvPr>
        </p:nvGraphicFramePr>
        <p:xfrm>
          <a:off x="726141" y="1039908"/>
          <a:ext cx="10497671" cy="5746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145"/>
                <a:gridCol w="7607589"/>
                <a:gridCol w="2280937"/>
              </a:tblGrid>
              <a:tr h="396665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 smtClean="0">
                          <a:effectLst/>
                        </a:rPr>
                        <a:t>Критерии</a:t>
                      </a:r>
                      <a:r>
                        <a:rPr lang="bg-BG" sz="1100" baseline="0" dirty="0" smtClean="0">
                          <a:effectLst/>
                        </a:rPr>
                        <a:t> за оценка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Максимален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9666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1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има принос към развитието на туризма на територията на МИГ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24312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2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се реализира в партньорство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118999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3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Собственикът и представляващият кандидата не са получавали подкрепа за реализация на проекти, финансирани от фондове на ЕС или други донорски програми, независимо дали чрез кандидата или чрез друго юридическо лице, в което участват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1189994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4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предвижда дейности/мерки, които предоставят възможности за нова за територията форма на използване на природните ресурси и/или културно-историческото наследство за територията на МИГ или за населеното място, в което се реализира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793331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5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Проектът включва участието на лица от уязвими и маргинализирани общности, в т.ч. роми и/или деца и младежи до 29 г. възраст и/или лица с увреждания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243126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6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има надобщинско значение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96665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7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е насочен към и/или включва дейности по опазване на околната среда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594997">
                <a:tc>
                  <a:txBody>
                    <a:bodyPr/>
                    <a:lstStyle/>
                    <a:p>
                      <a:pPr marL="0" marR="18605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" algn="l"/>
                          <a:tab pos="2637155" algn="ctr"/>
                          <a:tab pos="5274310" algn="r"/>
                        </a:tabLst>
                      </a:pPr>
                      <a:r>
                        <a:rPr lang="bg-BG" sz="800" dirty="0" smtClean="0">
                          <a:effectLst/>
                        </a:rPr>
                        <a:t>8</a:t>
                      </a:r>
                      <a:r>
                        <a:rPr lang="bg-BG" sz="800" dirty="0">
                          <a:effectLst/>
                        </a:rPr>
                        <a:t> </a:t>
                      </a:r>
                      <a:endParaRPr lang="bg-BG" sz="7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>
                          <a:effectLst/>
                        </a:rPr>
                        <a:t>Проектът включва участието на лица извън територията на МИГ и/или извън територията на страната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2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  <a:tr h="301810">
                <a:tc gridSpan="2">
                  <a:txBody>
                    <a:bodyPr/>
                    <a:lstStyle/>
                    <a:p>
                      <a:pPr marR="186055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  <a:tab pos="2637155" algn="ctr"/>
                          <a:tab pos="5274310" algn="r"/>
                        </a:tabLst>
                      </a:pPr>
                      <a:r>
                        <a:rPr lang="bg-BG" sz="1100" dirty="0">
                          <a:effectLst/>
                        </a:rPr>
                        <a:t>ОБЩ брой точки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3684" marR="436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7" y="1133498"/>
            <a:ext cx="8596668" cy="259546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168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8596668" cy="1249081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Мярка 1-4.1 „Подкрепа за инвестиции в земеделски стопанства”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5246"/>
            <a:ext cx="9954807" cy="50082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дейности -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bg-BG" dirty="0"/>
              <a:t>Внедряване на нови продукти, процеси и технологии и обновяване на наличните производствени материални и/или нематериални активи; или</a:t>
            </a:r>
          </a:p>
          <a:p>
            <a:pPr lvl="0"/>
            <a:r>
              <a:rPr lang="bg-BG" dirty="0"/>
              <a:t>Насърчаване на сътрудничеството с производителите и преработвателите на земеделски продукти; или</a:t>
            </a:r>
          </a:p>
          <a:p>
            <a:pPr lvl="0"/>
            <a:r>
              <a:rPr lang="bg-BG" dirty="0"/>
              <a:t>Опазване на компонентите на околната среда, включително с намаляване на вредните емисии и отпадъци; или</a:t>
            </a:r>
          </a:p>
          <a:p>
            <a:pPr lvl="0"/>
            <a:r>
              <a:rPr lang="bg-BG" dirty="0"/>
              <a:t>Повишаване на енергийната ефективност в земеделските стопанства; и/или</a:t>
            </a:r>
          </a:p>
          <a:p>
            <a:pPr lvl="0"/>
            <a:r>
              <a:rPr lang="bg-BG" dirty="0"/>
              <a:t>Подобряване условията на труд, подобряване на хигиенните, ветеринарните, фитосанитарните, екологичните и други условия на производство; или</a:t>
            </a:r>
          </a:p>
          <a:p>
            <a:pPr lvl="0"/>
            <a:r>
              <a:rPr lang="bg-BG" dirty="0"/>
              <a:t>Подобряване качеството на произвежданите земеделски продукти; или</a:t>
            </a:r>
          </a:p>
          <a:p>
            <a:r>
              <a:rPr lang="bg-BG" dirty="0"/>
              <a:t>Осигуряване на възможностите за производство на биологични земеделски продукти.</a:t>
            </a:r>
            <a:r>
              <a:rPr lang="bg-BG" dirty="0" smtClean="0"/>
              <a:t>н </a:t>
            </a:r>
            <a:r>
              <a:rPr lang="bg-BG" dirty="0"/>
              <a:t>и/или Закона за кооперациите, които включват най-малко 6 лица и са извън посочените в т 1 и т. 2.</a:t>
            </a:r>
            <a:endParaRPr lang="ru-RU" b="1" dirty="0"/>
          </a:p>
          <a:p>
            <a:endParaRPr lang="ru-RU" sz="19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r>
              <a:rPr lang="bg-BG" sz="1500" b="1" dirty="0"/>
              <a:t>1.</a:t>
            </a:r>
            <a:r>
              <a:rPr lang="bg-BG" sz="1500" dirty="0"/>
              <a:t> Строителство или обновяване на сгради и на друга недвижима собственост, използвана за земеделското производство, включително такава, използвана за опазване компонентите на околната среда;</a:t>
            </a:r>
          </a:p>
          <a:p>
            <a:r>
              <a:rPr lang="bg-BG" sz="1500" b="1" dirty="0"/>
              <a:t>2.</a:t>
            </a:r>
            <a:r>
              <a:rPr lang="bg-BG" sz="1500" dirty="0"/>
              <a:t> Закупуване, включително чрез финансов лизинг, и/или инсталиране на нови машини, съоръжения и оборудване, необходими за подобряване на земеделския производствен процес, включително за опазване компонентите на околната среда, получаване на топлинна и/или електроенергия, необходими за земеделските дейности на стопанството и подобряване на енергийната ефективност, съхранение и подготовка за продажба на земеделска продукция;</a:t>
            </a:r>
          </a:p>
          <a:p>
            <a:r>
              <a:rPr lang="bg-BG" sz="1500" b="1" dirty="0"/>
              <a:t>3.</a:t>
            </a:r>
            <a:r>
              <a:rPr lang="bg-BG" sz="1500" dirty="0"/>
              <a:t> Създаване и/или презасаждане на трайни насаждения, включително трайни насаждения от десертни лозя, медоносни дървесни видове за производство на мед, други бързорастящи храсти и дървесни видове, използвани за производство на биоенергия;</a:t>
            </a:r>
          </a:p>
          <a:p>
            <a:r>
              <a:rPr lang="bg-BG" sz="1500" b="1" dirty="0"/>
              <a:t>4.</a:t>
            </a:r>
            <a:r>
              <a:rPr lang="bg-BG" sz="1500" dirty="0"/>
              <a:t> Разходи за достигане съответствие с нововъведените стандарти на ЕС, включително чрез финансов лизинг;</a:t>
            </a:r>
          </a:p>
          <a:p>
            <a:r>
              <a:rPr lang="bg-BG" sz="1500" b="1" dirty="0"/>
              <a:t>5.</a:t>
            </a:r>
            <a:r>
              <a:rPr lang="bg-BG" sz="1500" dirty="0"/>
              <a:t> Закупуване на: съоръжения, прикачен инвентар за пчеларство и съответно оборудване, необходимо за производството на мед и други пчелни продукти, както и за развъждането на пчели-майки, включително чрез финансов лизинг;</a:t>
            </a:r>
          </a:p>
          <a:p>
            <a:r>
              <a:rPr lang="bg-BG" sz="1500" b="1" dirty="0"/>
              <a:t>6.</a:t>
            </a:r>
            <a:r>
              <a:rPr lang="bg-BG" sz="1500" dirty="0"/>
              <a:t> Разходи за достигане на съответствие със съществуващи стандарти на ЕС - за млади земеделски стопани, получаващи финансова помощ по под-мярка 6 на ПРСР</a:t>
            </a:r>
            <a:r>
              <a:rPr lang="bg-BG" sz="1500" dirty="0" smtClean="0"/>
              <a:t>;</a:t>
            </a:r>
            <a:endParaRPr lang="bg-BG" sz="1500" dirty="0"/>
          </a:p>
        </p:txBody>
      </p:sp>
    </p:spTree>
    <p:extLst>
      <p:ext uri="{BB962C8B-B14F-4D97-AF65-F5344CB8AC3E}">
        <p14:creationId xmlns:p14="http://schemas.microsoft.com/office/powerpoint/2010/main" val="116497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506071"/>
            <a:ext cx="10228730" cy="5351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r>
              <a:rPr lang="bg-BG" sz="1500" b="1" dirty="0" smtClean="0"/>
              <a:t>7</a:t>
            </a:r>
            <a:r>
              <a:rPr lang="bg-BG" sz="1500" b="1" dirty="0"/>
              <a:t>.</a:t>
            </a:r>
            <a:r>
              <a:rPr lang="bg-BG" sz="1500" dirty="0"/>
              <a:t> Закупуване на земя, необходима за изпълнение на проекта във връзка с изграждане и/или модернизиране на сгради, помещения и други недвижими материални активи, предназначени за земеделските производствени дейности и/или за създаване и/или презасаждане на трайни насаждения;</a:t>
            </a:r>
          </a:p>
          <a:p>
            <a:r>
              <a:rPr lang="bg-BG" sz="1500" b="1" dirty="0"/>
              <a:t>8.</a:t>
            </a:r>
            <a:r>
              <a:rPr lang="bg-BG" sz="1500" dirty="0"/>
              <a:t> Закупуване на сгради, помещения и друга недвижима собственост, необходими за изпълнение на проекта, предназначени за земеделските производствени дейности на територията на селски район;</a:t>
            </a:r>
          </a:p>
          <a:p>
            <a:r>
              <a:rPr lang="bg-BG" sz="1500" b="1" dirty="0"/>
              <a:t>9.</a:t>
            </a:r>
            <a:r>
              <a:rPr lang="bg-BG" sz="1500" dirty="0"/>
              <a:t> Закупуване, включително чрез финансов лизинг, на специализирани земеделски транспортни средства, като например: камиони, цистерни за събиране на мляко, хладилни превозни средства за транспортиране на продукция, превозни средства за транспортиране на живи животни и птици;</a:t>
            </a:r>
          </a:p>
          <a:p>
            <a:r>
              <a:rPr lang="bg-BG" sz="1500" b="1" dirty="0"/>
              <a:t>10.</a:t>
            </a:r>
            <a:r>
              <a:rPr lang="bg-BG" sz="1500" dirty="0"/>
              <a:t> Разходи за достигане на съответствие с международно признати стандарти, свързани с въвеждане на системи за управление на качеството в земеделските стопанства, въвеждане на добри производствени практики, подготовка за сертификация;</a:t>
            </a:r>
          </a:p>
          <a:p>
            <a:r>
              <a:rPr lang="bg-BG" sz="1500" b="1" dirty="0"/>
              <a:t>11.</a:t>
            </a:r>
            <a:r>
              <a:rPr lang="bg-BG" sz="1500" dirty="0"/>
              <a:t> Закупуване на софтуер, включително чрез финансов лизинг;</a:t>
            </a:r>
          </a:p>
          <a:p>
            <a:r>
              <a:rPr lang="bg-BG" sz="1500" b="1" dirty="0"/>
              <a:t>12.</a:t>
            </a:r>
            <a:r>
              <a:rPr lang="bg-BG" sz="1500" dirty="0"/>
              <a:t> За ноу-хау, придобиване на патенти права и лицензи, за регистрация на търговски марки и процеси, необходими за изготвяне и изпълнение на проекта;</a:t>
            </a:r>
          </a:p>
          <a:p>
            <a:r>
              <a:rPr lang="bg-BG" sz="1500" b="1" dirty="0"/>
              <a:t>13.</a:t>
            </a:r>
            <a:r>
              <a:rPr lang="bg-BG" sz="1500" dirty="0"/>
              <a:t> Разходи, свързани с проекта, в т.ч. разходи за предпроектни проучвания, такси, хонорари за архитекти, инженери и консултанти, консултации за екологична и икономическа устойчивост на проекти, проучвания за техническа осъществимост на проекта, извършени както в процеса на подготовка на проекта преди подаване на заявлението за подпомагане, така и по време на неговото изпълнение.</a:t>
            </a:r>
            <a:endParaRPr lang="ru-RU" sz="15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977200"/>
          </a:xfrm>
        </p:spPr>
        <p:txBody>
          <a:bodyPr>
            <a:normAutofit fontScale="90000"/>
          </a:bodyPr>
          <a:lstStyle/>
          <a:p>
            <a:r>
              <a:rPr lang="bg-BG" sz="32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6" y="1855695"/>
            <a:ext cx="9467355" cy="5002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Минимален размер</a:t>
            </a:r>
            <a:r>
              <a:rPr lang="bg-BG" sz="2800" dirty="0"/>
              <a:t> на общите допустими разходи за един проект – левовата равностойност на 5 000 евро.  </a:t>
            </a:r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на: </a:t>
            </a:r>
          </a:p>
          <a:p>
            <a:pPr lvl="0"/>
            <a:r>
              <a:rPr lang="bg-BG" sz="2800" b="1" dirty="0" smtClean="0"/>
              <a:t>50</a:t>
            </a:r>
            <a:r>
              <a:rPr lang="bg-BG" sz="2800" b="1" dirty="0"/>
              <a:t> 000 евро</a:t>
            </a:r>
            <a:r>
              <a:rPr lang="bg-BG" sz="2800" dirty="0"/>
              <a:t> – за кандидати с размер на стопанството от </a:t>
            </a:r>
            <a:r>
              <a:rPr lang="bg-BG" sz="2800" dirty="0" smtClean="0"/>
              <a:t>2 </a:t>
            </a:r>
            <a:r>
              <a:rPr lang="bg-BG" sz="2800" dirty="0"/>
              <a:t>000 до 7 999 евро СПО</a:t>
            </a:r>
          </a:p>
          <a:p>
            <a:r>
              <a:rPr lang="bg-BG" sz="2800" b="1" dirty="0"/>
              <a:t>80 000 евро</a:t>
            </a:r>
            <a:r>
              <a:rPr lang="bg-BG" sz="2800" dirty="0"/>
              <a:t> – за кандидати с размер на стопанството над  8 000 евро СПО</a:t>
            </a:r>
            <a:endParaRPr lang="ru-RU" sz="28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8705354" cy="831460"/>
          </a:xfrm>
        </p:spPr>
        <p:txBody>
          <a:bodyPr>
            <a:normAutofit fontScale="90000"/>
          </a:bodyPr>
          <a:lstStyle/>
          <a:p>
            <a:r>
              <a:rPr lang="bg-BG" sz="2800" b="1" dirty="0"/>
              <a:t>Мярка 1-4.1 „Подкрепа за инвестиции в земеделски стопанства”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4" y="1613646"/>
            <a:ext cx="10721788" cy="5244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b="1" i="1" dirty="0"/>
              <a:t>Интензитет на финансовата </a:t>
            </a:r>
            <a:r>
              <a:rPr lang="bg-BG" sz="2000" b="1" i="1" dirty="0" smtClean="0"/>
              <a:t>помощ –</a:t>
            </a:r>
          </a:p>
          <a:p>
            <a:r>
              <a:rPr lang="bg-BG" sz="1000" dirty="0"/>
              <a:t>Финансовата помощ е в размер на </a:t>
            </a:r>
            <a:r>
              <a:rPr lang="bg-BG" sz="1000" b="1" dirty="0"/>
              <a:t>50 % </a:t>
            </a:r>
            <a:r>
              <a:rPr lang="bg-BG" sz="1000" dirty="0"/>
              <a:t>от общите допустими разходи за кандидати – земеделски стопани, които имат минимален размер на стопанството над 8 000 евро, измерен в СПО, и за всички останали допустими кандидати.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10 %</a:t>
            </a:r>
            <a:r>
              <a:rPr lang="bg-BG" sz="1000" dirty="0"/>
              <a:t> за:</a:t>
            </a:r>
          </a:p>
          <a:p>
            <a:pPr lvl="0"/>
            <a:r>
              <a:rPr lang="bg-BG" sz="1000" dirty="0"/>
              <a:t>проекти, представени от млади земеделски стопани;</a:t>
            </a:r>
          </a:p>
          <a:p>
            <a:pPr lvl="0"/>
            <a:r>
              <a:rPr lang="bg-BG" sz="1000" dirty="0"/>
              <a:t>интегрирани проекти, включително и такива, свързани със сливания на организации на производителите;</a:t>
            </a:r>
          </a:p>
          <a:p>
            <a:pPr lvl="0"/>
            <a:r>
              <a:rPr lang="bg-BG" sz="1000" dirty="0"/>
              <a:t>проекти за колективни инвестиции, представени от юридически лица, включващи от 6 до 10 земеделски стопани;</a:t>
            </a:r>
          </a:p>
          <a:p>
            <a:pPr lvl="0"/>
            <a:r>
              <a:rPr lang="bg-BG" sz="1000" dirty="0"/>
              <a:t>за проекти с дейности, подпомагани по линия на ЕПИ за селскостопанска производителност;</a:t>
            </a:r>
          </a:p>
          <a:p>
            <a:pPr lvl="0"/>
            <a:r>
              <a:rPr lang="bg-BG" sz="1000" dirty="0"/>
              <a:t>проекти, интегриращи хоризонталните приоритети за иновации, опазване и възстановяване на околната среда, включително биологично производство, икономия на ресурси и адаптация към климатичните промени.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15 %</a:t>
            </a:r>
            <a:r>
              <a:rPr lang="bg-BG" sz="1000" b="1" dirty="0"/>
              <a:t> </a:t>
            </a:r>
            <a:r>
              <a:rPr lang="bg-BG" sz="1000" dirty="0"/>
              <a:t>за инвестиции, изцяло свързани с изпълнявани от кандидата ангажименти по мярка 11 "Биологично земеделие" от ПРСР 2014 - 2020 г. или сходни ангажименти по мярка 214 "Агроекологични плащания", направление "Биологично земеделие" от ПРСР 2007 - 2013 г.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20 %</a:t>
            </a:r>
            <a:r>
              <a:rPr lang="bg-BG" sz="1000" b="1" dirty="0"/>
              <a:t> </a:t>
            </a:r>
            <a:r>
              <a:rPr lang="bg-BG" sz="1000" dirty="0"/>
              <a:t>за проекти за колективни инвестиции, представени от юридически лица, включващи над 10 земеделски стопани и/или групи/организации на производители.</a:t>
            </a:r>
          </a:p>
          <a:p>
            <a:pPr lvl="0"/>
            <a:r>
              <a:rPr lang="bg-BG" sz="1000" dirty="0"/>
              <a:t>Финансовата помощ се </a:t>
            </a:r>
            <a:r>
              <a:rPr lang="bg-BG" sz="1000" u="sng" dirty="0"/>
              <a:t>увеличава с 10 %</a:t>
            </a:r>
            <a:r>
              <a:rPr lang="bg-BG" sz="1000" dirty="0"/>
              <a:t> за проекти, предоставени от кандидати – земеделски стопани, чиито размер на стопанството е от </a:t>
            </a:r>
            <a:r>
              <a:rPr lang="bg-BG" sz="1000" dirty="0" smtClean="0"/>
              <a:t>2 </a:t>
            </a:r>
            <a:r>
              <a:rPr lang="bg-BG" sz="1000" dirty="0"/>
              <a:t>000 до 7 999 евро измерен в СПО.</a:t>
            </a:r>
          </a:p>
          <a:p>
            <a:r>
              <a:rPr lang="bg-BG" sz="1000" dirty="0"/>
              <a:t>Максималният размер на финансовата помощ за проект, отговарящ на повече от едно от условията по т. 1 и/или т. 2, </a:t>
            </a:r>
            <a:r>
              <a:rPr lang="bg-BG" sz="1000" u="sng" dirty="0"/>
              <a:t>е не повече от 70 %</a:t>
            </a:r>
            <a:r>
              <a:rPr lang="bg-BG" sz="1000" dirty="0"/>
              <a:t> от общия размер на допустимите за финансово подпомагане разходи.</a:t>
            </a:r>
          </a:p>
          <a:p>
            <a:r>
              <a:rPr lang="bg-BG" sz="1000" dirty="0"/>
              <a:t>Максималният размер на финансовата помощ за проект, отговарящ на повече от едно от условията по т. 1 или т. 2 и т. 4, </a:t>
            </a:r>
            <a:r>
              <a:rPr lang="bg-BG" sz="1000" u="sng" dirty="0"/>
              <a:t>е не повече от 80 %</a:t>
            </a:r>
            <a:r>
              <a:rPr lang="bg-BG" sz="1000" dirty="0"/>
              <a:t> от общия размер на допустимите за финансово подпомагане разходи.</a:t>
            </a:r>
          </a:p>
          <a:p>
            <a:r>
              <a:rPr lang="bg-BG" sz="1000" dirty="0"/>
              <a:t>Максималният размер на финансовата помощ за проект за колективни инвестиции, представен от един кандидат/ползвател на финансова помощ, отговарящ на повече от едно от условията по т. 1, 2 и 3, е </a:t>
            </a:r>
            <a:r>
              <a:rPr lang="bg-BG" sz="1000" u="sng" dirty="0"/>
              <a:t>не повече от 90 %</a:t>
            </a:r>
            <a:r>
              <a:rPr lang="bg-BG" sz="1000" dirty="0"/>
              <a:t> от общия размер на допустимите за финансово подпомагане разходи.</a:t>
            </a:r>
            <a:endParaRPr lang="ru-RU" sz="10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651</TotalTime>
  <Words>6651</Words>
  <Application>Microsoft Office PowerPoint</Application>
  <PresentationFormat>Custom</PresentationFormat>
  <Paragraphs>515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Facet</vt:lpstr>
      <vt:lpstr>Водено от общностите местно развитие - ПРСР 2014-2020г. в Стратегията на МИГ Елин Пелин-Горна Малина 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1-4.1 „Подкрепа за инвестиции в земеделски стопанства”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2-4.2 „Подкрепа за инвестиции в преработката, предлагането на пазара и/или развитието на селскостопански продукти”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3-6.4 „Инвестиции в подкрепа на неземеделски дейности“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6-7.2 „Инвестиции в създаването, подобряването или разширяването на всички видове малка по мащаби инфраструктура“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Мярка  7 „Съхранение и популяризиране на местната идентичност, културно-историческо и природно наследство“  </vt:lpstr>
      <vt:lpstr>Благодаря за вниманието!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общностите местно развитие Подмярка 19.1 „Помощ за подготвителни дейности“</dc:title>
  <dc:creator>Lenovo</dc:creator>
  <cp:lastModifiedBy>user</cp:lastModifiedBy>
  <cp:revision>68</cp:revision>
  <dcterms:created xsi:type="dcterms:W3CDTF">2016-10-02T13:03:48Z</dcterms:created>
  <dcterms:modified xsi:type="dcterms:W3CDTF">2017-01-16T09:21:25Z</dcterms:modified>
</cp:coreProperties>
</file>